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2" r:id="rId2"/>
    <p:sldMasterId id="2147483695" r:id="rId3"/>
  </p:sldMasterIdLst>
  <p:notesMasterIdLst>
    <p:notesMasterId r:id="rId30"/>
  </p:notesMasterIdLst>
  <p:sldIdLst>
    <p:sldId id="344" r:id="rId4"/>
    <p:sldId id="261" r:id="rId5"/>
    <p:sldId id="345" r:id="rId6"/>
    <p:sldId id="346" r:id="rId7"/>
    <p:sldId id="263" r:id="rId8"/>
    <p:sldId id="341" r:id="rId9"/>
    <p:sldId id="264" r:id="rId10"/>
    <p:sldId id="268" r:id="rId11"/>
    <p:sldId id="273" r:id="rId12"/>
    <p:sldId id="290" r:id="rId13"/>
    <p:sldId id="285" r:id="rId14"/>
    <p:sldId id="286" r:id="rId15"/>
    <p:sldId id="308" r:id="rId16"/>
    <p:sldId id="287" r:id="rId17"/>
    <p:sldId id="288" r:id="rId18"/>
    <p:sldId id="289" r:id="rId19"/>
    <p:sldId id="296" r:id="rId20"/>
    <p:sldId id="301" r:id="rId21"/>
    <p:sldId id="297" r:id="rId22"/>
    <p:sldId id="298" r:id="rId23"/>
    <p:sldId id="299" r:id="rId24"/>
    <p:sldId id="338" r:id="rId25"/>
    <p:sldId id="339" r:id="rId26"/>
    <p:sldId id="342" r:id="rId27"/>
    <p:sldId id="335" r:id="rId28"/>
    <p:sldId id="347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6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56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38689-1189-4B44-AAC4-B0577F880E23}" type="datetimeFigureOut">
              <a:rPr lang="en-GB" smtClean="0"/>
              <a:t>28/05/2018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39C679-4627-48BD-90C0-BDD0DE335D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5083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E4F59-850A-4B90-B1F6-FF37E1E0D59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1746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E4F59-850A-4B90-B1F6-FF37E1E0D59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2237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E4F59-850A-4B90-B1F6-FF37E1E0D59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3903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E4F59-850A-4B90-B1F6-FF37E1E0D59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7378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E4F59-850A-4B90-B1F6-FF37E1E0D59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8628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E4F59-850A-4B90-B1F6-FF37E1E0D59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4712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E4F59-850A-4B90-B1F6-FF37E1E0D59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68281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E4F59-850A-4B90-B1F6-FF37E1E0D59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6504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E4F59-850A-4B90-B1F6-FF37E1E0D59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9785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78969E-27BB-4FCB-8206-DB59390EEDF7}" type="slidenum">
              <a:rPr kumimoji="0" lang="nl-NL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nl-NL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350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9E4F59-850A-4B90-B1F6-FF37E1E0D59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7481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78969E-27BB-4FCB-8206-DB59390EEDF7}" type="slidenum">
              <a:rPr kumimoji="0" lang="nl-NL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nl-NL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78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9E4F59-850A-4B90-B1F6-FF37E1E0D59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99736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9E4F59-850A-4B90-B1F6-FF37E1E0D59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0318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9E4F59-850A-4B90-B1F6-FF37E1E0D59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0149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3" y="230194"/>
            <a:ext cx="8442796" cy="840125"/>
          </a:xfrm>
        </p:spPr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afbeelding 2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76508" y="3307563"/>
            <a:ext cx="2647950" cy="264795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Tijdelijke aanduiding voor afbeelding 24"/>
          <p:cNvSpPr>
            <a:spLocks noGrp="1" noChangeAspect="1"/>
          </p:cNvSpPr>
          <p:nvPr>
            <p:ph type="pic" sz="quarter" idx="19"/>
          </p:nvPr>
        </p:nvSpPr>
        <p:spPr bwMode="auto">
          <a:xfrm>
            <a:off x="6308818" y="3307563"/>
            <a:ext cx="2647950" cy="2647951"/>
          </a:xfrm>
          <a:prstGeom prst="ellipse">
            <a:avLst/>
          </a:prstGeom>
          <a:solidFill>
            <a:srgbClr val="D5D2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ijdelijke aanduiding voor afbeelding 24"/>
          <p:cNvSpPr>
            <a:spLocks noGrp="1" noChangeAspect="1"/>
          </p:cNvSpPr>
          <p:nvPr>
            <p:ph type="pic" sz="quarter" idx="16"/>
          </p:nvPr>
        </p:nvSpPr>
        <p:spPr bwMode="auto">
          <a:xfrm>
            <a:off x="4714655" y="3307563"/>
            <a:ext cx="2647950" cy="2647951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ijdelijke aanduiding voor afbeelding 24"/>
          <p:cNvSpPr>
            <a:spLocks noGrp="1" noChangeAspect="1"/>
          </p:cNvSpPr>
          <p:nvPr>
            <p:ph type="pic" sz="quarter" idx="15"/>
          </p:nvPr>
        </p:nvSpPr>
        <p:spPr bwMode="auto">
          <a:xfrm>
            <a:off x="3120492" y="3307563"/>
            <a:ext cx="2647950" cy="2647951"/>
          </a:xfrm>
          <a:prstGeom prst="ellipse">
            <a:avLst/>
          </a:prstGeom>
          <a:solidFill>
            <a:srgbClr val="D5D2CA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Tijdelijke aanduiding voor tekst 4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485775" y="1616404"/>
            <a:ext cx="8447088" cy="371475"/>
          </a:xfrm>
          <a:prstGeom prst="rect">
            <a:avLst/>
          </a:prstGeom>
          <a:noFill/>
          <a:ln>
            <a:noFill/>
          </a:ln>
          <a:extLst/>
        </p:spPr>
        <p:txBody>
          <a:bodyPr lIns="36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Ondertitel</a:t>
            </a: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478635" y="2262391"/>
            <a:ext cx="8447087" cy="371475"/>
          </a:xfrm>
          <a:prstGeom prst="rect">
            <a:avLst/>
          </a:prstGeom>
          <a:noFill/>
          <a:ln>
            <a:noFill/>
          </a:ln>
          <a:extLst/>
        </p:spPr>
        <p:txBody>
          <a:bodyPr lIns="36000" rIns="90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Datum, </a:t>
            </a:r>
            <a:r>
              <a:rPr kumimoji="0" lang="en-GB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Auteursnaam</a:t>
            </a: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01175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rectangula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38" y="230189"/>
            <a:ext cx="3276000" cy="1353086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3900006" y="226804"/>
            <a:ext cx="5040000" cy="5735851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tekst 4"/>
          <p:cNvSpPr>
            <a:spLocks noGrp="1"/>
          </p:cNvSpPr>
          <p:nvPr>
            <p:ph type="body" sz="quarter" idx="17"/>
          </p:nvPr>
        </p:nvSpPr>
        <p:spPr>
          <a:xfrm>
            <a:off x="495302" y="1840015"/>
            <a:ext cx="3276600" cy="4122639"/>
          </a:xfrm>
        </p:spPr>
        <p:txBody>
          <a:bodyPr lIns="36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 smtClean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490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with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3" y="230191"/>
            <a:ext cx="8442796" cy="840125"/>
          </a:xfrm>
        </p:spPr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537619" y="1933315"/>
            <a:ext cx="2639660" cy="262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dirty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3418213" y="1933315"/>
            <a:ext cx="2639660" cy="262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5" name="Tijdelijke aanduiding voor afbeelding 24"/>
          <p:cNvSpPr>
            <a:spLocks noGrp="1" noChangeAspect="1"/>
          </p:cNvSpPr>
          <p:nvPr>
            <p:ph type="pic" sz="quarter" idx="18"/>
          </p:nvPr>
        </p:nvSpPr>
        <p:spPr>
          <a:xfrm>
            <a:off x="6298807" y="1933315"/>
            <a:ext cx="2639660" cy="262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9"/>
          </p:nvPr>
        </p:nvSpPr>
        <p:spPr>
          <a:xfrm>
            <a:off x="490538" y="4610101"/>
            <a:ext cx="2752725" cy="360000"/>
          </a:xfrm>
        </p:spPr>
        <p:txBody>
          <a:bodyPr wrap="none" lIns="36000" rIns="0"/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  <a:lvl2pPr marL="696896" indent="0">
              <a:buFontTx/>
              <a:buNone/>
              <a:defRPr sz="1800"/>
            </a:lvl2pPr>
            <a:lvl3pPr marL="1560473" indent="0">
              <a:buFontTx/>
              <a:buNone/>
              <a:defRPr sz="1800"/>
            </a:lvl3pPr>
            <a:lvl4pPr marL="2331979" indent="0">
              <a:buFontTx/>
              <a:buNone/>
              <a:defRPr sz="1800"/>
            </a:lvl4pPr>
            <a:lvl5pPr marL="3052686" indent="0">
              <a:buFontTx/>
              <a:buNone/>
              <a:defRPr sz="1800"/>
            </a:lvl5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</a:t>
            </a:r>
            <a:endParaRPr lang="en-GB" dirty="0"/>
          </a:p>
        </p:txBody>
      </p:sp>
      <p:sp>
        <p:nvSpPr>
          <p:cNvPr id="8" name="Tijdelijke aanduiding voor tekst 6"/>
          <p:cNvSpPr>
            <a:spLocks noGrp="1"/>
          </p:cNvSpPr>
          <p:nvPr>
            <p:ph type="body" sz="quarter" idx="20"/>
          </p:nvPr>
        </p:nvSpPr>
        <p:spPr>
          <a:xfrm>
            <a:off x="3366173" y="4610101"/>
            <a:ext cx="2752725" cy="360000"/>
          </a:xfrm>
        </p:spPr>
        <p:txBody>
          <a:bodyPr wrap="none" lIns="36000" rIns="0"/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  <a:lvl2pPr marL="696896" indent="0">
              <a:buFontTx/>
              <a:buNone/>
              <a:defRPr sz="1800"/>
            </a:lvl2pPr>
            <a:lvl3pPr marL="1560473" indent="0">
              <a:buFontTx/>
              <a:buNone/>
              <a:defRPr sz="1800"/>
            </a:lvl3pPr>
            <a:lvl4pPr marL="2331979" indent="0">
              <a:buFontTx/>
              <a:buNone/>
              <a:defRPr sz="1800"/>
            </a:lvl4pPr>
            <a:lvl5pPr marL="3052686" indent="0">
              <a:buFontTx/>
              <a:buNone/>
              <a:defRPr sz="1800"/>
            </a:lvl5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</a:t>
            </a:r>
            <a:endParaRPr lang="en-GB" dirty="0"/>
          </a:p>
        </p:txBody>
      </p:sp>
      <p:sp>
        <p:nvSpPr>
          <p:cNvPr id="9" name="Tijdelijke aanduiding voor tekst 6"/>
          <p:cNvSpPr>
            <a:spLocks noGrp="1"/>
          </p:cNvSpPr>
          <p:nvPr>
            <p:ph type="body" sz="quarter" idx="21"/>
          </p:nvPr>
        </p:nvSpPr>
        <p:spPr>
          <a:xfrm>
            <a:off x="6241805" y="4610101"/>
            <a:ext cx="2752725" cy="360000"/>
          </a:xfrm>
        </p:spPr>
        <p:txBody>
          <a:bodyPr wrap="none" lIns="36000" rIns="0"/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  <a:lvl2pPr marL="696896" indent="0">
              <a:buFontTx/>
              <a:buNone/>
              <a:defRPr sz="1800"/>
            </a:lvl2pPr>
            <a:lvl3pPr marL="1560473" indent="0">
              <a:buFontTx/>
              <a:buNone/>
              <a:defRPr sz="1800"/>
            </a:lvl3pPr>
            <a:lvl4pPr marL="2331979" indent="0">
              <a:buFontTx/>
              <a:buNone/>
              <a:defRPr sz="1800"/>
            </a:lvl4pPr>
            <a:lvl5pPr marL="3052686" indent="0">
              <a:buFontTx/>
              <a:buNone/>
              <a:defRPr sz="1800"/>
            </a:lvl5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</a:t>
            </a:r>
            <a:endParaRPr lang="en-GB" dirty="0"/>
          </a:p>
        </p:txBody>
      </p:sp>
      <p:sp>
        <p:nvSpPr>
          <p:cNvPr id="10" name="Tijdelijke aanduiding voor tekst 6"/>
          <p:cNvSpPr>
            <a:spLocks noGrp="1"/>
          </p:cNvSpPr>
          <p:nvPr>
            <p:ph type="body" sz="quarter" idx="22"/>
          </p:nvPr>
        </p:nvSpPr>
        <p:spPr>
          <a:xfrm>
            <a:off x="490538" y="4985219"/>
            <a:ext cx="2752725" cy="360000"/>
          </a:xfrm>
        </p:spPr>
        <p:txBody>
          <a:bodyPr wrap="square" lIns="36000" rIns="0"/>
          <a:lstStyle>
            <a:lvl1pPr marL="0" indent="0">
              <a:buFontTx/>
              <a:buNone/>
              <a:defRPr sz="1800">
                <a:solidFill>
                  <a:schemeClr val="bg2"/>
                </a:solidFill>
              </a:defRPr>
            </a:lvl1pPr>
            <a:lvl2pPr marL="696896" indent="0">
              <a:buFontTx/>
              <a:buNone/>
              <a:defRPr sz="1800"/>
            </a:lvl2pPr>
            <a:lvl3pPr marL="1560473" indent="0">
              <a:buFontTx/>
              <a:buNone/>
              <a:defRPr sz="1800"/>
            </a:lvl3pPr>
            <a:lvl4pPr marL="2331979" indent="0">
              <a:buFontTx/>
              <a:buNone/>
              <a:defRPr sz="1800"/>
            </a:lvl4pPr>
            <a:lvl5pPr marL="3052686" indent="0">
              <a:buFontTx/>
              <a:buNone/>
              <a:defRPr sz="1800"/>
            </a:lvl5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</a:t>
            </a:r>
            <a:endParaRPr lang="en-GB" dirty="0"/>
          </a:p>
        </p:txBody>
      </p:sp>
      <p:sp>
        <p:nvSpPr>
          <p:cNvPr id="11" name="Tijdelijke aanduiding voor tekst 6"/>
          <p:cNvSpPr>
            <a:spLocks noGrp="1"/>
          </p:cNvSpPr>
          <p:nvPr>
            <p:ph type="body" sz="quarter" idx="23"/>
          </p:nvPr>
        </p:nvSpPr>
        <p:spPr>
          <a:xfrm>
            <a:off x="3365678" y="4985219"/>
            <a:ext cx="2752725" cy="360000"/>
          </a:xfrm>
        </p:spPr>
        <p:txBody>
          <a:bodyPr wrap="square" lIns="36000" rIns="0"/>
          <a:lstStyle>
            <a:lvl1pPr marL="0" indent="0">
              <a:buFontTx/>
              <a:buNone/>
              <a:defRPr sz="1800">
                <a:solidFill>
                  <a:schemeClr val="bg2"/>
                </a:solidFill>
              </a:defRPr>
            </a:lvl1pPr>
            <a:lvl2pPr marL="696896" indent="0">
              <a:buFontTx/>
              <a:buNone/>
              <a:defRPr sz="1800"/>
            </a:lvl2pPr>
            <a:lvl3pPr marL="1560473" indent="0">
              <a:buFontTx/>
              <a:buNone/>
              <a:defRPr sz="1800"/>
            </a:lvl3pPr>
            <a:lvl4pPr marL="2331979" indent="0">
              <a:buFontTx/>
              <a:buNone/>
              <a:defRPr sz="1800"/>
            </a:lvl4pPr>
            <a:lvl5pPr marL="3052686" indent="0">
              <a:buFontTx/>
              <a:buNone/>
              <a:defRPr sz="1800"/>
            </a:lvl5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</a:t>
            </a:r>
            <a:endParaRPr lang="en-GB" dirty="0"/>
          </a:p>
        </p:txBody>
      </p:sp>
      <p:sp>
        <p:nvSpPr>
          <p:cNvPr id="12" name="Tijdelijke aanduiding voor tekst 6"/>
          <p:cNvSpPr>
            <a:spLocks noGrp="1"/>
          </p:cNvSpPr>
          <p:nvPr>
            <p:ph type="body" sz="quarter" idx="24"/>
          </p:nvPr>
        </p:nvSpPr>
        <p:spPr>
          <a:xfrm>
            <a:off x="6241805" y="4985219"/>
            <a:ext cx="2752725" cy="360000"/>
          </a:xfrm>
        </p:spPr>
        <p:txBody>
          <a:bodyPr wrap="square" lIns="36000" rIns="0"/>
          <a:lstStyle>
            <a:lvl1pPr marL="0" indent="0">
              <a:buFontTx/>
              <a:buNone/>
              <a:defRPr sz="1800">
                <a:solidFill>
                  <a:schemeClr val="bg2"/>
                </a:solidFill>
              </a:defRPr>
            </a:lvl1pPr>
            <a:lvl2pPr marL="696896" indent="0">
              <a:buFontTx/>
              <a:buNone/>
              <a:defRPr sz="1800"/>
            </a:lvl2pPr>
            <a:lvl3pPr marL="1560473" indent="0">
              <a:buFontTx/>
              <a:buNone/>
              <a:defRPr sz="1800"/>
            </a:lvl3pPr>
            <a:lvl4pPr marL="2331979" indent="0">
              <a:buFontTx/>
              <a:buNone/>
              <a:defRPr sz="1800"/>
            </a:lvl4pPr>
            <a:lvl5pPr marL="3052686" indent="0">
              <a:buFontTx/>
              <a:buNone/>
              <a:defRPr sz="1800"/>
            </a:lvl5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</a:t>
            </a:r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1898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 with 2 squar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3" y="230191"/>
            <a:ext cx="8442796" cy="840125"/>
          </a:xfrm>
        </p:spPr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536399" y="1929606"/>
            <a:ext cx="4104000" cy="4027383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5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4826161" y="1929604"/>
            <a:ext cx="4104000" cy="4033051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140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536400" y="1402557"/>
            <a:ext cx="8402400" cy="4552951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3" y="230191"/>
            <a:ext cx="8442796" cy="840125"/>
          </a:xfrm>
        </p:spPr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14167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ectangula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/>
          </p:cNvSpPr>
          <p:nvPr>
            <p:ph type="pic" sz="quarter" idx="16"/>
          </p:nvPr>
        </p:nvSpPr>
        <p:spPr>
          <a:xfrm>
            <a:off x="536400" y="233363"/>
            <a:ext cx="4011352" cy="57204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afbeelding 24"/>
          <p:cNvSpPr>
            <a:spLocks noGrp="1"/>
          </p:cNvSpPr>
          <p:nvPr>
            <p:ph type="pic" sz="quarter" idx="17"/>
          </p:nvPr>
        </p:nvSpPr>
        <p:spPr>
          <a:xfrm>
            <a:off x="4827265" y="233367"/>
            <a:ext cx="4104000" cy="571955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6548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beeldvu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4" y="0"/>
            <a:ext cx="9143999" cy="685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 bwMode="white">
          <a:xfrm>
            <a:off x="491643" y="230192"/>
            <a:ext cx="8442796" cy="840125"/>
          </a:xfrm>
          <a:noFill/>
          <a:ln>
            <a:gradFill>
              <a:gsLst>
                <a:gs pos="0">
                  <a:schemeClr val="bg1"/>
                </a:gs>
                <a:gs pos="1000">
                  <a:schemeClr val="bg1">
                    <a:alpha val="0"/>
                  </a:schemeClr>
                </a:gs>
                <a:gs pos="99000">
                  <a:srgbClr val="FFFFFF">
                    <a:alpha val="0"/>
                  </a:srgbClr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4952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12922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3" y="230192"/>
            <a:ext cx="8442796" cy="840125"/>
          </a:xfrm>
        </p:spPr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grafiek 5"/>
          <p:cNvSpPr>
            <a:spLocks noGrp="1"/>
          </p:cNvSpPr>
          <p:nvPr>
            <p:ph type="chart" sz="quarter" idx="17"/>
          </p:nvPr>
        </p:nvSpPr>
        <p:spPr>
          <a:xfrm>
            <a:off x="437321" y="1752601"/>
            <a:ext cx="8601903" cy="4314825"/>
          </a:xfrm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11192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3200" y="230191"/>
            <a:ext cx="8442796" cy="840125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5" name="Tijdelijke aanduiding voor tabel 4"/>
          <p:cNvSpPr>
            <a:spLocks noGrp="1"/>
          </p:cNvSpPr>
          <p:nvPr>
            <p:ph type="tbl" sz="quarter" idx="10"/>
          </p:nvPr>
        </p:nvSpPr>
        <p:spPr>
          <a:xfrm>
            <a:off x="538166" y="1933575"/>
            <a:ext cx="8398089" cy="4028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22994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with circ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3200" y="230189"/>
            <a:ext cx="3276000" cy="1353086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7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3887699" y="224477"/>
            <a:ext cx="5040000" cy="5040000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8" name="Tijdelijke aanduiding voor tekst 4"/>
          <p:cNvSpPr>
            <a:spLocks noGrp="1"/>
          </p:cNvSpPr>
          <p:nvPr>
            <p:ph type="body" sz="quarter" idx="17"/>
          </p:nvPr>
        </p:nvSpPr>
        <p:spPr>
          <a:xfrm>
            <a:off x="495301" y="1835251"/>
            <a:ext cx="3276600" cy="4127400"/>
          </a:xfrm>
        </p:spPr>
        <p:txBody>
          <a:bodyPr lIns="36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 smtClean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718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3" y="230194"/>
            <a:ext cx="8442796" cy="840125"/>
          </a:xfrm>
        </p:spPr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8521188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Vierde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Vijfde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11736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with multiple log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3200" y="230189"/>
            <a:ext cx="3276000" cy="1353086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8" name="Tijdelijke aanduiding voor tekst 4"/>
          <p:cNvSpPr>
            <a:spLocks noGrp="1"/>
          </p:cNvSpPr>
          <p:nvPr>
            <p:ph type="body" sz="quarter" idx="17"/>
          </p:nvPr>
        </p:nvSpPr>
        <p:spPr>
          <a:xfrm>
            <a:off x="495301" y="1835251"/>
            <a:ext cx="3276600" cy="3657600"/>
          </a:xfrm>
        </p:spPr>
        <p:txBody>
          <a:bodyPr lIns="36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 smtClean="0"/>
          </a:p>
        </p:txBody>
      </p:sp>
      <p:sp>
        <p:nvSpPr>
          <p:cNvPr id="12" name="Tijdelijke aanduiding voor afbeelding 24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3044117" y="6126570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 smtClean="0"/>
              <a:t>Klik op het pictogram als u een logo wilt toevoegen</a:t>
            </a:r>
            <a:endParaRPr lang="nl-NL" noProof="0" dirty="0"/>
          </a:p>
        </p:txBody>
      </p:sp>
      <p:sp>
        <p:nvSpPr>
          <p:cNvPr id="13" name="Tijdelijke aanduiding voor afbeelding 24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4591117" y="6126570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 smtClean="0"/>
              <a:t>Klik op het pictogram als u een logo wilt toevoegen</a:t>
            </a:r>
            <a:endParaRPr lang="nl-NL" noProof="0" dirty="0"/>
          </a:p>
        </p:txBody>
      </p:sp>
      <p:sp>
        <p:nvSpPr>
          <p:cNvPr id="14" name="Tijdelijke aanduiding voor afbeelding 2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6138117" y="6126570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 smtClean="0"/>
              <a:t>Klik op het pictogram als u een logo wilt toevoegen</a:t>
            </a:r>
            <a:endParaRPr lang="nl-NL" noProof="0" dirty="0"/>
          </a:p>
        </p:txBody>
      </p:sp>
      <p:sp>
        <p:nvSpPr>
          <p:cNvPr id="15" name="Tijdelijke aanduiding voor afbeelding 24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7685116" y="6126570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 smtClean="0"/>
              <a:t>Klik op het pictogram als u een logo wilt toevoegen</a:t>
            </a:r>
            <a:endParaRPr lang="nl-NL" noProof="0" dirty="0"/>
          </a:p>
        </p:txBody>
      </p:sp>
      <p:sp>
        <p:nvSpPr>
          <p:cNvPr id="17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3887699" y="224477"/>
            <a:ext cx="5040000" cy="5040000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3504854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307E89A9-E009-4DDE-879B-285B744E7C94}" type="datetimeFigureOut">
              <a:rPr lang="en-GB" smtClean="0"/>
              <a:t>28/05/2018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0C5-A73E-48C6-90B8-1AC6838FC1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35189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0CAC0-F134-4639-AF9C-526E07B1537F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5A850-BF96-4DD5-A9BD-D559E0E5D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6791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A395-E304-4DE0-B338-D43395D5AF86}" type="datetimeFigureOut">
              <a:rPr lang="en-GB" smtClean="0"/>
              <a:t>28/05/2018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207D8-5BD6-4C4A-86E5-125200E25C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73616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8647-EDC7-400B-8225-742630749A44}" type="datetimeFigureOut">
              <a:rPr lang="en-GB" smtClean="0"/>
              <a:t>28/05/2018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545CB-C474-48B9-958C-6B7ED159A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57551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8647-EDC7-400B-8225-742630749A44}" type="datetimeFigureOut">
              <a:rPr lang="en-GB" smtClean="0"/>
              <a:t>28/05/2018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545CB-C474-48B9-958C-6B7ED159A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45392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8647-EDC7-400B-8225-742630749A44}" type="datetimeFigureOut">
              <a:rPr lang="en-GB" smtClean="0"/>
              <a:t>28/05/2018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545CB-C474-48B9-958C-6B7ED159A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6769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8647-EDC7-400B-8225-742630749A44}" type="datetimeFigureOut">
              <a:rPr lang="en-GB" smtClean="0"/>
              <a:t>28/05/2018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545CB-C474-48B9-958C-6B7ED159A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6071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8647-EDC7-400B-8225-742630749A44}" type="datetimeFigureOut">
              <a:rPr lang="en-GB" smtClean="0"/>
              <a:t>28/05/2018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545CB-C474-48B9-958C-6B7ED159A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82613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8647-EDC7-400B-8225-742630749A44}" type="datetimeFigureOut">
              <a:rPr lang="en-GB" smtClean="0"/>
              <a:t>28/05/2018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545CB-C474-48B9-958C-6B7ED159A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0948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</p:txBody>
      </p:sp>
      <p:sp>
        <p:nvSpPr>
          <p:cNvPr id="4" name="Tijdelijke aanduiding voor tekst 6"/>
          <p:cNvSpPr>
            <a:spLocks noGrp="1"/>
          </p:cNvSpPr>
          <p:nvPr>
            <p:ph type="body" sz="quarter" idx="11"/>
          </p:nvPr>
        </p:nvSpPr>
        <p:spPr>
          <a:xfrm>
            <a:off x="4793357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24887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8647-EDC7-400B-8225-742630749A44}" type="datetimeFigureOut">
              <a:rPr lang="en-GB" smtClean="0"/>
              <a:t>28/05/2018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545CB-C474-48B9-958C-6B7ED159A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2651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8647-EDC7-400B-8225-742630749A44}" type="datetimeFigureOut">
              <a:rPr lang="en-GB" smtClean="0"/>
              <a:t>28/05/2018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545CB-C474-48B9-958C-6B7ED159A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5569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8647-EDC7-400B-8225-742630749A44}" type="datetimeFigureOut">
              <a:rPr lang="en-GB" smtClean="0"/>
              <a:t>28/05/2018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545CB-C474-48B9-958C-6B7ED159A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6856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8647-EDC7-400B-8225-742630749A44}" type="datetimeFigureOut">
              <a:rPr lang="en-GB" smtClean="0"/>
              <a:t>28/05/2018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545CB-C474-48B9-958C-6B7ED159A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025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8647-EDC7-400B-8225-742630749A44}" type="datetimeFigureOut">
              <a:rPr lang="en-GB" smtClean="0"/>
              <a:t>28/05/2018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545CB-C474-48B9-958C-6B7ED159A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3835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A395-E304-4DE0-B338-D43395D5AF86}" type="datetimeFigureOut">
              <a:rPr lang="en-GB" smtClean="0"/>
              <a:t>28/05/2018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207D8-5BD6-4C4A-86E5-125200E25C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36772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A395-E304-4DE0-B338-D43395D5AF86}" type="datetimeFigureOut">
              <a:rPr lang="en-GB" smtClean="0"/>
              <a:t>28/05/2018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207D8-5BD6-4C4A-86E5-125200E25C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5718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A395-E304-4DE0-B338-D43395D5AF86}" type="datetimeFigureOut">
              <a:rPr lang="en-GB" smtClean="0"/>
              <a:t>28/05/2018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207D8-5BD6-4C4A-86E5-125200E25C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60277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A395-E304-4DE0-B338-D43395D5AF86}" type="datetimeFigureOut">
              <a:rPr lang="en-GB" smtClean="0"/>
              <a:t>28/05/2018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207D8-5BD6-4C4A-86E5-125200E25C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41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A395-E304-4DE0-B338-D43395D5AF86}" type="datetimeFigureOut">
              <a:rPr lang="en-GB" smtClean="0"/>
              <a:t>28/05/2018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207D8-5BD6-4C4A-86E5-125200E25C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315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</p:txBody>
      </p:sp>
      <p:sp>
        <p:nvSpPr>
          <p:cNvPr id="5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4826161" y="1929604"/>
            <a:ext cx="4104000" cy="4033051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6835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A395-E304-4DE0-B338-D43395D5AF86}" type="datetimeFigureOut">
              <a:rPr lang="en-GB" smtClean="0"/>
              <a:t>28/05/2018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207D8-5BD6-4C4A-86E5-125200E25C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25363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A395-E304-4DE0-B338-D43395D5AF86}" type="datetimeFigureOut">
              <a:rPr lang="en-GB" smtClean="0"/>
              <a:t>28/05/2018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207D8-5BD6-4C4A-86E5-125200E25C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28738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A395-E304-4DE0-B338-D43395D5AF86}" type="datetimeFigureOut">
              <a:rPr lang="en-GB" smtClean="0"/>
              <a:t>28/05/2018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207D8-5BD6-4C4A-86E5-125200E25C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59451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A395-E304-4DE0-B338-D43395D5AF86}" type="datetimeFigureOut">
              <a:rPr lang="en-GB" smtClean="0"/>
              <a:t>28/05/2018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207D8-5BD6-4C4A-86E5-125200E25C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62673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A395-E304-4DE0-B338-D43395D5AF86}" type="datetimeFigureOut">
              <a:rPr lang="en-GB" smtClean="0"/>
              <a:t>28/05/2018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207D8-5BD6-4C4A-86E5-125200E25C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296462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A395-E304-4DE0-B338-D43395D5AF86}" type="datetimeFigureOut">
              <a:rPr lang="en-GB" smtClean="0"/>
              <a:t>28/05/2018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207D8-5BD6-4C4A-86E5-125200E25C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1862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3" y="230192"/>
            <a:ext cx="8442796" cy="840125"/>
          </a:xfrm>
        </p:spPr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</p:txBody>
      </p:sp>
      <p:sp>
        <p:nvSpPr>
          <p:cNvPr id="6" name="Tijdelijke aanduiding voor grafiek 5"/>
          <p:cNvSpPr>
            <a:spLocks noGrp="1"/>
          </p:cNvSpPr>
          <p:nvPr>
            <p:ph type="chart" sz="quarter" idx="17"/>
          </p:nvPr>
        </p:nvSpPr>
        <p:spPr>
          <a:xfrm>
            <a:off x="4791075" y="1752601"/>
            <a:ext cx="4140000" cy="4314825"/>
          </a:xfrm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023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</p:txBody>
      </p:sp>
      <p:sp>
        <p:nvSpPr>
          <p:cNvPr id="5" name="Tijdelijke aanduiding voor tabel 4"/>
          <p:cNvSpPr>
            <a:spLocks noGrp="1"/>
          </p:cNvSpPr>
          <p:nvPr>
            <p:ph type="tbl" sz="quarter" idx="11"/>
          </p:nvPr>
        </p:nvSpPr>
        <p:spPr>
          <a:xfrm>
            <a:off x="4791075" y="1933575"/>
            <a:ext cx="4140000" cy="4028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7062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8" name="Tijdelijke aanduiding voor SmartArt 7"/>
          <p:cNvSpPr>
            <a:spLocks noGrp="1"/>
          </p:cNvSpPr>
          <p:nvPr>
            <p:ph type="dgm" sz="quarter" idx="10"/>
          </p:nvPr>
        </p:nvSpPr>
        <p:spPr>
          <a:xfrm>
            <a:off x="538166" y="1828801"/>
            <a:ext cx="8404225" cy="4133851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80059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30531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multiple log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044117" y="6126570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 smtClean="0"/>
              <a:t>Klik op het pictogram als u een logo wilt toevoegen</a:t>
            </a:r>
            <a:endParaRPr lang="nl-NL" noProof="0" dirty="0"/>
          </a:p>
        </p:txBody>
      </p:sp>
      <p:sp>
        <p:nvSpPr>
          <p:cNvPr id="7" name="Tijdelijke aanduiding voor afbeelding 2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76508" y="3307563"/>
            <a:ext cx="2647950" cy="264795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ijdelijke aanduiding voor afbeelding 24"/>
          <p:cNvSpPr>
            <a:spLocks noGrp="1" noChangeAspect="1"/>
          </p:cNvSpPr>
          <p:nvPr>
            <p:ph type="pic" sz="quarter" idx="20"/>
          </p:nvPr>
        </p:nvSpPr>
        <p:spPr bwMode="auto">
          <a:xfrm>
            <a:off x="6308818" y="3307563"/>
            <a:ext cx="2647950" cy="2647951"/>
          </a:xfrm>
          <a:prstGeom prst="ellipse">
            <a:avLst/>
          </a:prstGeom>
          <a:solidFill>
            <a:srgbClr val="D5D2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ijdelijke aanduiding voor afbeelding 24"/>
          <p:cNvSpPr>
            <a:spLocks noGrp="1" noChangeAspect="1"/>
          </p:cNvSpPr>
          <p:nvPr>
            <p:ph type="pic" sz="quarter" idx="21"/>
          </p:nvPr>
        </p:nvSpPr>
        <p:spPr bwMode="auto">
          <a:xfrm>
            <a:off x="4714655" y="3307563"/>
            <a:ext cx="2647950" cy="2647951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ijdelijke aanduiding voor afbeelding 24"/>
          <p:cNvSpPr>
            <a:spLocks noGrp="1" noChangeAspect="1"/>
          </p:cNvSpPr>
          <p:nvPr>
            <p:ph type="pic" sz="quarter" idx="15"/>
          </p:nvPr>
        </p:nvSpPr>
        <p:spPr bwMode="auto">
          <a:xfrm>
            <a:off x="3120492" y="3307563"/>
            <a:ext cx="2647950" cy="2647951"/>
          </a:xfrm>
          <a:prstGeom prst="ellipse">
            <a:avLst/>
          </a:prstGeom>
          <a:solidFill>
            <a:srgbClr val="D5D2CA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491643" y="230191"/>
            <a:ext cx="8442796" cy="840125"/>
          </a:xfrm>
        </p:spPr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14" name="Tijdelijke aanduiding voor tekst 4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485775" y="1616404"/>
            <a:ext cx="8447088" cy="371475"/>
          </a:xfrm>
          <a:prstGeom prst="rect">
            <a:avLst/>
          </a:prstGeom>
          <a:noFill/>
          <a:ln>
            <a:noFill/>
          </a:ln>
          <a:extLst/>
        </p:spPr>
        <p:txBody>
          <a:bodyPr lIns="36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Ondertitel</a:t>
            </a: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5" name="Tijdelijke aanduiding voor tekst 4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476254" y="2262391"/>
            <a:ext cx="8447087" cy="371475"/>
          </a:xfrm>
          <a:prstGeom prst="rect">
            <a:avLst/>
          </a:prstGeom>
          <a:noFill/>
          <a:ln>
            <a:noFill/>
          </a:ln>
          <a:extLst/>
        </p:spPr>
        <p:txBody>
          <a:bodyPr lIns="36000" rIns="90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Datum, </a:t>
            </a:r>
            <a:r>
              <a:rPr kumimoji="0" lang="en-GB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Auteursnaam</a:t>
            </a: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6" name="Tijdelijke aanduiding voor afbeelding 24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4591117" y="6126570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 smtClean="0"/>
              <a:t>Klik op het pictogram als u een logo wilt toevoegen</a:t>
            </a:r>
            <a:endParaRPr lang="nl-NL" noProof="0" dirty="0"/>
          </a:p>
        </p:txBody>
      </p:sp>
      <p:sp>
        <p:nvSpPr>
          <p:cNvPr id="17" name="Tijdelijke aanduiding voor afbeelding 2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6138117" y="6126570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 smtClean="0"/>
              <a:t>Klik op het pictogram als u een logo wilt toevoegen</a:t>
            </a:r>
            <a:endParaRPr lang="nl-NL" noProof="0" dirty="0"/>
          </a:p>
        </p:txBody>
      </p:sp>
      <p:sp>
        <p:nvSpPr>
          <p:cNvPr id="18" name="Tijdelijke aanduiding voor afbeelding 24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7685116" y="6126570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 smtClean="0"/>
              <a:t>Klik op het pictogram als u een logo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495965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>
          <a:blip r:embed="rId2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491643" y="230194"/>
            <a:ext cx="8442796" cy="840125"/>
          </a:xfrm>
          <a:prstGeom prst="rect">
            <a:avLst/>
          </a:prstGeom>
          <a:noFill/>
          <a:ln w="0">
            <a:gradFill>
              <a:gsLst>
                <a:gs pos="0">
                  <a:schemeClr val="tx1"/>
                </a:gs>
                <a:gs pos="1000">
                  <a:schemeClr val="tx1">
                    <a:alpha val="0"/>
                  </a:schemeClr>
                </a:gs>
                <a:gs pos="99000">
                  <a:srgbClr val="005172">
                    <a:alpha val="0"/>
                  </a:srgbClr>
                </a:gs>
                <a:gs pos="100000">
                  <a:schemeClr val="tx1"/>
                </a:gs>
              </a:gsLst>
              <a:lin ang="5400000" scaled="0"/>
            </a:gradFill>
          </a:ln>
          <a:extLst/>
        </p:spPr>
        <p:txBody>
          <a:bodyPr vert="horz" wrap="square" lIns="18000" tIns="0" rIns="91440" bIns="3240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 smtClean="0"/>
          </a:p>
        </p:txBody>
      </p:sp>
      <p:sp>
        <p:nvSpPr>
          <p:cNvPr id="1028" name="Tijdelijke aanduiding voor tekst 23"/>
          <p:cNvSpPr>
            <a:spLocks noGrp="1"/>
          </p:cNvSpPr>
          <p:nvPr>
            <p:ph type="body" idx="1"/>
          </p:nvPr>
        </p:nvSpPr>
        <p:spPr bwMode="auto">
          <a:xfrm>
            <a:off x="421200" y="1843200"/>
            <a:ext cx="8521188" cy="40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Vierde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Vijfde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endParaRPr lang="en-GB" dirty="0" smtClean="0"/>
          </a:p>
        </p:txBody>
      </p:sp>
      <p:sp>
        <p:nvSpPr>
          <p:cNvPr id="4" name="Tijdelijke aanduiding voor dianummer 1"/>
          <p:cNvSpPr>
            <a:spLocks noGrp="1"/>
          </p:cNvSpPr>
          <p:nvPr>
            <p:ph type="sldNum" sz="quarter" idx="4"/>
          </p:nvPr>
        </p:nvSpPr>
        <p:spPr>
          <a:xfrm>
            <a:off x="8520432" y="6370469"/>
            <a:ext cx="468000" cy="164251"/>
          </a:xfrm>
          <a:prstGeom prst="rect">
            <a:avLst/>
          </a:prstGeom>
          <a:noFill/>
        </p:spPr>
        <p:txBody>
          <a:bodyPr wrap="square" tIns="0" rIns="36000" bIns="0" rtlCol="0">
            <a:noAutofit/>
          </a:bodyPr>
          <a:lstStyle>
            <a:lvl1pPr>
              <a:defRPr lang="nl-NL" sz="900" smtClean="0">
                <a:latin typeface="Verdana" pitchFamily="34" charset="0"/>
              </a:defRPr>
            </a:lvl1pPr>
          </a:lstStyle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  <p:pic>
        <p:nvPicPr>
          <p:cNvPr id="2" name="Picture 1"/>
          <p:cNvPicPr>
            <a:picLocks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55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707" r:id="rId22"/>
    <p:sldLayoutId id="2147483708" r:id="rId2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lnSpc>
          <a:spcPts val="4000"/>
        </a:lnSpc>
        <a:spcBef>
          <a:spcPct val="0"/>
        </a:spcBef>
        <a:spcAft>
          <a:spcPct val="0"/>
        </a:spcAft>
        <a:defRPr sz="3000" kern="1200">
          <a:solidFill>
            <a:schemeClr val="bg2"/>
          </a:solidFill>
          <a:latin typeface="Verdana" pitchFamily="34" charset="0"/>
          <a:ea typeface="+mj-ea"/>
          <a:cs typeface="+mj-cs"/>
        </a:defRPr>
      </a:lvl1pPr>
      <a:lvl2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2pPr>
      <a:lvl3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3pPr>
      <a:lvl4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4pPr>
      <a:lvl5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5pPr>
      <a:lvl6pPr marL="457189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6pPr>
      <a:lvl7pPr marL="914377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7pPr>
      <a:lvl8pPr marL="1371566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8pPr>
      <a:lvl9pPr marL="1828754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9pPr>
    </p:titleStyle>
    <p:bodyStyle>
      <a:lvl1pPr marL="252407" indent="-252407" algn="l" rtl="0" fontAlgn="base">
        <a:lnSpc>
          <a:spcPts val="2500"/>
        </a:lnSpc>
        <a:spcBef>
          <a:spcPts val="1200"/>
        </a:spcBef>
        <a:spcAft>
          <a:spcPct val="0"/>
        </a:spcAft>
        <a:buClr>
          <a:schemeClr val="bg2"/>
        </a:buClr>
        <a:buSzPct val="140000"/>
        <a:buFont typeface="Wingdings" pitchFamily="2" charset="2"/>
        <a:buChar char="§"/>
        <a:defRPr sz="2200" kern="1200">
          <a:solidFill>
            <a:schemeClr val="bg2"/>
          </a:solidFill>
          <a:latin typeface="Verdana" pitchFamily="34" charset="0"/>
          <a:ea typeface="+mn-ea"/>
          <a:cs typeface="+mn-cs"/>
        </a:defRPr>
      </a:lvl1pPr>
      <a:lvl2pPr marL="982638" indent="-285744" algn="l" rtl="0" fontAlgn="base">
        <a:lnSpc>
          <a:spcPts val="2500"/>
        </a:lnSpc>
        <a:spcBef>
          <a:spcPts val="1000"/>
        </a:spcBef>
        <a:spcAft>
          <a:spcPct val="0"/>
        </a:spcAft>
        <a:buClr>
          <a:schemeClr val="bg2"/>
        </a:buClr>
        <a:buSzPct val="115000"/>
        <a:buFont typeface="Verdana" pitchFamily="34" charset="0"/>
        <a:buChar char="●"/>
        <a:defRPr sz="2200" kern="1200">
          <a:solidFill>
            <a:schemeClr val="bg2"/>
          </a:solidFill>
          <a:latin typeface="Verdana" pitchFamily="34" charset="0"/>
          <a:ea typeface="+mn-ea"/>
          <a:cs typeface="+mn-cs"/>
        </a:defRPr>
      </a:lvl2pPr>
      <a:lvl3pPr marL="1879553" indent="-319080" algn="l" rtl="0" fontAlgn="base">
        <a:lnSpc>
          <a:spcPts val="2500"/>
        </a:lnSpc>
        <a:spcBef>
          <a:spcPts val="1000"/>
        </a:spcBef>
        <a:spcAft>
          <a:spcPct val="0"/>
        </a:spcAft>
        <a:buSzPct val="115000"/>
        <a:buFont typeface="Verdana" pitchFamily="34" charset="0"/>
        <a:buChar char="●"/>
        <a:defRPr sz="2200" kern="1200">
          <a:solidFill>
            <a:schemeClr val="bg2"/>
          </a:solidFill>
          <a:latin typeface="Verdana" pitchFamily="34" charset="0"/>
          <a:ea typeface="+mn-ea"/>
          <a:cs typeface="+mn-cs"/>
        </a:defRPr>
      </a:lvl3pPr>
      <a:lvl4pPr marL="2692333" indent="-360354" algn="l" rtl="0" fontAlgn="base">
        <a:lnSpc>
          <a:spcPts val="2500"/>
        </a:lnSpc>
        <a:spcBef>
          <a:spcPct val="20000"/>
        </a:spcBef>
        <a:spcAft>
          <a:spcPct val="0"/>
        </a:spcAft>
        <a:buSzPct val="115000"/>
        <a:buFont typeface="Verdana" pitchFamily="34" charset="0"/>
        <a:buChar char="●"/>
        <a:defRPr sz="2200" kern="1200" baseline="0">
          <a:solidFill>
            <a:schemeClr val="bg2"/>
          </a:solidFill>
          <a:latin typeface="Verdana" pitchFamily="34" charset="0"/>
          <a:ea typeface="+mn-ea"/>
          <a:cs typeface="+mn-cs"/>
        </a:defRPr>
      </a:lvl4pPr>
      <a:lvl5pPr marL="3405103" indent="-352417" algn="l" rtl="0" fontAlgn="base">
        <a:lnSpc>
          <a:spcPts val="2500"/>
        </a:lnSpc>
        <a:spcBef>
          <a:spcPct val="20000"/>
        </a:spcBef>
        <a:spcAft>
          <a:spcPct val="0"/>
        </a:spcAft>
        <a:buSzPct val="115000"/>
        <a:buFont typeface="Verdana" pitchFamily="34" charset="0"/>
        <a:buChar char="●"/>
        <a:defRPr sz="2200" kern="1200">
          <a:solidFill>
            <a:schemeClr val="bg2"/>
          </a:solidFill>
          <a:latin typeface="Verdana" pitchFamily="34" charset="0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98647-EDC7-400B-8225-742630749A44}" type="datetimeFigureOut">
              <a:rPr lang="en-GB" smtClean="0"/>
              <a:t>28/05/2018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A545CB-C474-48B9-958C-6B7ED159A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1100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0A395-E304-4DE0-B338-D43395D5AF86}" type="datetimeFigureOut">
              <a:rPr lang="en-GB" smtClean="0"/>
              <a:t>28/05/2018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207D8-5BD6-4C4A-86E5-125200E25C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937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2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8.emf"/><Relationship Id="rId4" Type="http://schemas.openxmlformats.org/officeDocument/2006/relationships/image" Target="../media/image7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8.emf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journals.plos.org/plosone/article?id=10.1371/journal.pone.0088982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3"/>
          <p:cNvSpPr txBox="1">
            <a:spLocks/>
          </p:cNvSpPr>
          <p:nvPr/>
        </p:nvSpPr>
        <p:spPr bwMode="auto">
          <a:xfrm>
            <a:off x="491643" y="1294874"/>
            <a:ext cx="8365895" cy="745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ts val="2500"/>
              </a:lnSpc>
              <a:spcBef>
                <a:spcPts val="1200"/>
              </a:spcBef>
              <a:spcAft>
                <a:spcPct val="0"/>
              </a:spcAft>
              <a:buClr>
                <a:schemeClr val="bg2"/>
              </a:buClr>
              <a:buSzPct val="140000"/>
              <a:buFont typeface="Wingdings" pitchFamily="2" charset="2"/>
              <a:buNone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1pPr>
            <a:lvl2pPr marL="982663" indent="-285750" algn="l" rtl="0" fontAlgn="base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Clr>
                <a:schemeClr val="bg2"/>
              </a:buClr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2pPr>
            <a:lvl3pPr marL="1879600" indent="-319088" algn="l" rtl="0" fontAlgn="base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3pPr>
            <a:lvl4pPr marL="2692400" indent="-360363" algn="l" rt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 baseline="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4pPr>
            <a:lvl5pPr marL="3405188" indent="-352425" algn="l" rt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ts val="2500"/>
              </a:lnSpc>
              <a:spcBef>
                <a:spcPts val="1200"/>
              </a:spcBef>
              <a:spcAft>
                <a:spcPct val="0"/>
              </a:spcAft>
              <a:buClr>
                <a:srgbClr val="005172"/>
              </a:buClr>
              <a:buSzPct val="140000"/>
              <a:buFont typeface="Wingdings" pitchFamily="2" charset="2"/>
              <a:buNone/>
              <a:tabLst/>
              <a:defRPr/>
            </a:pPr>
            <a:r>
              <a:rPr lang="en-GB" sz="5000" noProof="0" dirty="0" smtClean="0">
                <a:solidFill>
                  <a:srgbClr val="000000"/>
                </a:solidFill>
                <a:latin typeface="Microsoft Tai Le" panose="020B0502040204020203" pitchFamily="34" charset="0"/>
                <a:cs typeface="Microsoft Tai Le" panose="020B0502040204020203" pitchFamily="34" charset="0"/>
              </a:rPr>
              <a:t>Pros cons and challenges</a:t>
            </a:r>
          </a:p>
          <a:p>
            <a:pPr marL="0" marR="0" lvl="0" indent="0" algn="ctr" defTabSz="914400" rtl="0" eaLnBrk="1" fontAlgn="base" latinLnBrk="0" hangingPunct="1">
              <a:lnSpc>
                <a:spcPts val="2500"/>
              </a:lnSpc>
              <a:spcBef>
                <a:spcPts val="1200"/>
              </a:spcBef>
              <a:spcAft>
                <a:spcPct val="0"/>
              </a:spcAft>
              <a:buClr>
                <a:srgbClr val="005172"/>
              </a:buClr>
              <a:buSzPct val="140000"/>
              <a:buFont typeface="Wingdings" pitchFamily="2" charset="2"/>
              <a:buNone/>
              <a:tabLst/>
              <a:defRPr/>
            </a:pPr>
            <a:r>
              <a:rPr kumimoji="0" lang="en-GB" sz="2500" b="0" i="0" u="none" strike="noStrike" kern="1200" cap="none" spc="0" normalizeH="0" baseline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icrosoft Tai Le" panose="020B0502040204020203" pitchFamily="34" charset="0"/>
                <a:cs typeface="Microsoft Tai Le" panose="020B0502040204020203" pitchFamily="34" charset="0"/>
              </a:rPr>
              <a:t>Amplicons/marker genes/16S</a:t>
            </a:r>
            <a:r>
              <a:rPr kumimoji="0" lang="en-GB" sz="2500" b="0" i="0" u="none" strike="noStrike" kern="1200" cap="none" spc="0" normalizeH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icrosoft Tai Le" panose="020B0502040204020203" pitchFamily="34" charset="0"/>
                <a:cs typeface="Microsoft Tai Le" panose="020B0502040204020203" pitchFamily="34" charset="0"/>
              </a:rPr>
              <a:t> </a:t>
            </a:r>
            <a:r>
              <a:rPr kumimoji="0" lang="en-GB" sz="2500" b="0" i="0" u="none" strike="noStrike" kern="1200" cap="none" spc="0" normalizeH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icrosoft Tai Le" panose="020B0502040204020203" pitchFamily="34" charset="0"/>
                <a:cs typeface="Microsoft Tai Le" panose="020B0502040204020203" pitchFamily="34" charset="0"/>
              </a:rPr>
              <a:t>rRNA</a:t>
            </a:r>
            <a:r>
              <a:rPr kumimoji="0" lang="en-GB" sz="2500" b="0" i="0" u="none" strike="noStrike" kern="1200" cap="none" spc="0" normalizeH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icrosoft Tai Le" panose="020B0502040204020203" pitchFamily="34" charset="0"/>
                <a:cs typeface="Microsoft Tai Le" panose="020B0502040204020203" pitchFamily="34" charset="0"/>
              </a:rPr>
              <a:t> gene/</a:t>
            </a:r>
            <a:r>
              <a:rPr kumimoji="0" lang="en-GB" sz="2500" b="0" i="0" u="none" strike="noStrike" kern="1200" cap="none" spc="0" normalizeH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Microsoft Tai Le" panose="020B0502040204020203" pitchFamily="34" charset="0"/>
                <a:cs typeface="Microsoft Tai Le" panose="020B0502040204020203" pitchFamily="34" charset="0"/>
              </a:rPr>
              <a:t>microbiomics</a:t>
            </a:r>
            <a:endParaRPr kumimoji="0" lang="en-GB" sz="25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Microsoft Tai Le" panose="020B0502040204020203" pitchFamily="34" charset="0"/>
              <a:cs typeface="Microsoft Tai Le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ABC038-A5B1-4261-9CD3-393980B7D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54" y="4085033"/>
            <a:ext cx="4275245" cy="26705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C8A92F5-2DD7-4313-A9E3-7A73A8184F40}"/>
              </a:ext>
            </a:extLst>
          </p:cNvPr>
          <p:cNvSpPr/>
          <p:nvPr/>
        </p:nvSpPr>
        <p:spPr>
          <a:xfrm>
            <a:off x="458339" y="2840244"/>
            <a:ext cx="86376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IN" dirty="0">
                <a:solidFill>
                  <a:srgbClr val="333333"/>
                </a:solidFill>
                <a:latin typeface="Source Sans Pro"/>
              </a:rPr>
              <a:t>Open &amp; reproducible microbiome data analysis spring school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IN" dirty="0">
                <a:solidFill>
                  <a:srgbClr val="333333"/>
                </a:solidFill>
                <a:latin typeface="Source Sans Pro"/>
              </a:rPr>
              <a:t>Wageningen, The Netherlands, May 28-30, 2018</a:t>
            </a:r>
          </a:p>
        </p:txBody>
      </p:sp>
      <p:sp>
        <p:nvSpPr>
          <p:cNvPr id="11" name="Tijdelijke aanduiding voor tekst 4">
            <a:extLst>
              <a:ext uri="{FF2B5EF4-FFF2-40B4-BE49-F238E27FC236}">
                <a16:creationId xmlns:a16="http://schemas.microsoft.com/office/drawing/2014/main" id="{40B0EDBC-01D8-4D00-9DC4-D24EF631D4ED}"/>
              </a:ext>
            </a:extLst>
          </p:cNvPr>
          <p:cNvSpPr txBox="1">
            <a:spLocks/>
          </p:cNvSpPr>
          <p:nvPr/>
        </p:nvSpPr>
        <p:spPr bwMode="auto">
          <a:xfrm>
            <a:off x="4886632" y="4546192"/>
            <a:ext cx="4047807" cy="1746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45720" rIns="9000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ts val="2500"/>
              </a:lnSpc>
              <a:spcBef>
                <a:spcPts val="1200"/>
              </a:spcBef>
              <a:spcAft>
                <a:spcPct val="0"/>
              </a:spcAft>
              <a:buClr>
                <a:schemeClr val="bg2"/>
              </a:buClr>
              <a:buSzPct val="140000"/>
              <a:buFont typeface="Wingdings" pitchFamily="2" charset="2"/>
              <a:buNone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1pPr>
            <a:lvl2pPr marL="982663" indent="-285750" algn="l" rtl="0" fontAlgn="base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Clr>
                <a:schemeClr val="bg2"/>
              </a:buClr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2pPr>
            <a:lvl3pPr marL="1879600" indent="-319088" algn="l" rtl="0" fontAlgn="base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3pPr>
            <a:lvl4pPr marL="2692400" indent="-360363" algn="l" rt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 baseline="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4pPr>
            <a:lvl5pPr marL="3405188" indent="-352425" algn="l" rt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ts val="2500"/>
              </a:lnSpc>
              <a:spcBef>
                <a:spcPts val="1200"/>
              </a:spcBef>
              <a:spcAft>
                <a:spcPct val="0"/>
              </a:spcAft>
              <a:buClr>
                <a:srgbClr val="005172"/>
              </a:buClr>
              <a:buSzPct val="140000"/>
              <a:buFont typeface="Wingdings" pitchFamily="2" charset="2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Tai Le" panose="020B0502040204020203" pitchFamily="34" charset="0"/>
                <a:ea typeface="+mn-ea"/>
                <a:cs typeface="Microsoft Tai Le" panose="020B0502040204020203" pitchFamily="34" charset="0"/>
              </a:rPr>
              <a:t>Gerben DA Hermes, PhD</a:t>
            </a:r>
            <a:endParaRPr kumimoji="0" lang="en-GB" sz="1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Tai Le" panose="020B0502040204020203" pitchFamily="34" charset="0"/>
              <a:ea typeface="+mn-ea"/>
              <a:cs typeface="Microsoft Tai Le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5172"/>
              </a:buClr>
              <a:buSzPct val="140000"/>
              <a:buFont typeface="Wingdings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Tai Le" panose="020B0502040204020203" pitchFamily="34" charset="0"/>
                <a:ea typeface="+mn-ea"/>
                <a:cs typeface="Microsoft Tai Le" panose="020B0502040204020203" pitchFamily="34" charset="0"/>
              </a:rPr>
              <a:t>L</a:t>
            </a:r>
            <a:r>
              <a:rPr kumimoji="0" lang="en-GB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Tai Le" panose="020B0502040204020203" pitchFamily="34" charset="0"/>
                <a:ea typeface="+mn-ea"/>
                <a:cs typeface="Microsoft Tai Le" panose="020B0502040204020203" pitchFamily="34" charset="0"/>
              </a:rPr>
              <a:t>aboratory</a:t>
            </a: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Tai Le" panose="020B0502040204020203" pitchFamily="34" charset="0"/>
                <a:ea typeface="+mn-ea"/>
                <a:cs typeface="Microsoft Tai Le" panose="020B0502040204020203" pitchFamily="34" charset="0"/>
              </a:rPr>
              <a:t> of Microbiology,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5172"/>
              </a:buClr>
              <a:buSzPct val="140000"/>
              <a:buFont typeface="Wingdings" pitchFamily="2" charset="2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Tai Le" panose="020B0502040204020203" pitchFamily="34" charset="0"/>
                <a:ea typeface="+mn-ea"/>
                <a:cs typeface="Microsoft Tai Le" panose="020B0502040204020203" pitchFamily="34" charset="0"/>
              </a:rPr>
              <a:t>Wageningen</a:t>
            </a: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Tai Le" panose="020B0502040204020203" pitchFamily="34" charset="0"/>
                <a:ea typeface="+mn-ea"/>
                <a:cs typeface="Microsoft Tai Le" panose="020B0502040204020203" pitchFamily="34" charset="0"/>
              </a:rPr>
              <a:t> University &amp; Research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Tai Le" panose="020B0502040204020203" pitchFamily="34" charset="0"/>
              <a:ea typeface="+mn-ea"/>
              <a:cs typeface="Microsoft Tai L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40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03448" y="1340768"/>
            <a:ext cx="9793288" cy="4114800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400" b="1" dirty="0" smtClean="0">
                <a:solidFill>
                  <a:schemeClr val="tx2"/>
                </a:solidFill>
              </a:rPr>
              <a:t>16S rRNA gene</a:t>
            </a:r>
          </a:p>
          <a:p>
            <a:r>
              <a:rPr lang="en-US" altLang="en-US" sz="1800" b="1" dirty="0" smtClean="0">
                <a:solidFill>
                  <a:srgbClr val="332B24"/>
                </a:solidFill>
              </a:rPr>
              <a:t>Target for detection &amp; identification of bacteria.</a:t>
            </a:r>
          </a:p>
          <a:p>
            <a:r>
              <a:rPr lang="en-US" altLang="en-US" sz="1800" b="1" dirty="0" smtClean="0"/>
              <a:t>Ideal phylogenetic marker.</a:t>
            </a:r>
          </a:p>
          <a:p>
            <a:pPr lvl="1" indent="0"/>
            <a:r>
              <a:rPr lang="en-US" altLang="en-US" sz="1600" b="1" dirty="0" smtClean="0"/>
              <a:t>Universally distributed, functionally constant, </a:t>
            </a:r>
          </a:p>
          <a:p>
            <a:pPr lvl="1" indent="0"/>
            <a:r>
              <a:rPr lang="en-US" altLang="en-US" sz="1600" b="1" dirty="0" smtClean="0"/>
              <a:t>Sufficiently conserved, no horizontal transfer (?)				</a:t>
            </a:r>
          </a:p>
          <a:p>
            <a:r>
              <a:rPr lang="en-US" altLang="en-US" sz="1800" b="1" dirty="0" smtClean="0"/>
              <a:t>More than 3,000,000 sequences in databases.</a:t>
            </a:r>
          </a:p>
          <a:p>
            <a:r>
              <a:rPr lang="en-US" altLang="en-US" sz="1800" b="1" dirty="0" smtClean="0"/>
              <a:t>Alternating variable and conserved sequence domains.</a:t>
            </a:r>
          </a:p>
          <a:p>
            <a:endParaRPr lang="en-US" altLang="en-US" dirty="0" smtClean="0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title"/>
          </p:nvPr>
        </p:nvSpPr>
        <p:spPr>
          <a:xfrm>
            <a:off x="179388" y="404813"/>
            <a:ext cx="9217148" cy="990600"/>
          </a:xfrm>
        </p:spPr>
        <p:txBody>
          <a:bodyPr>
            <a:normAutofit/>
          </a:bodyPr>
          <a:lstStyle/>
          <a:p>
            <a:pPr algn="l"/>
            <a:r>
              <a:rPr lang="en-GB" altLang="en-US" sz="3300" b="1" dirty="0" smtClean="0">
                <a:solidFill>
                  <a:srgbClr val="333399"/>
                </a:solidFill>
                <a:latin typeface="Arial" pitchFamily="34" charset="0"/>
              </a:rPr>
              <a:t>2. Barcoded PCR: </a:t>
            </a:r>
            <a:br>
              <a:rPr lang="en-GB" altLang="en-US" sz="3300" b="1" dirty="0" smtClean="0">
                <a:solidFill>
                  <a:srgbClr val="333399"/>
                </a:solidFill>
                <a:latin typeface="Arial" pitchFamily="34" charset="0"/>
              </a:rPr>
            </a:br>
            <a:r>
              <a:rPr lang="en-GB" altLang="en-US" sz="2000" b="1" dirty="0" smtClean="0">
                <a:solidFill>
                  <a:srgbClr val="333399"/>
                </a:solidFill>
                <a:latin typeface="Arial" pitchFamily="34" charset="0"/>
              </a:rPr>
              <a:t>Primers &amp; Region: Coverage, Resolution, bias</a:t>
            </a:r>
            <a:endParaRPr lang="en-US" altLang="en-US" sz="20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63713" y="3717032"/>
            <a:ext cx="5256212" cy="25892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3619500" y="3859907"/>
            <a:ext cx="2181225" cy="284162"/>
            <a:chOff x="3618717" y="3538810"/>
            <a:chExt cx="2181947" cy="284345"/>
          </a:xfrm>
        </p:grpSpPr>
        <p:sp>
          <p:nvSpPr>
            <p:cNvPr id="6157" name="Oval 1"/>
            <p:cNvSpPr>
              <a:spLocks noChangeArrowheads="1"/>
            </p:cNvSpPr>
            <p:nvPr/>
          </p:nvSpPr>
          <p:spPr bwMode="auto">
            <a:xfrm>
              <a:off x="3618717" y="3623394"/>
              <a:ext cx="72009" cy="93638"/>
            </a:xfrm>
            <a:prstGeom prst="ellipse">
              <a:avLst/>
            </a:prstGeom>
            <a:solidFill>
              <a:srgbClr val="FF0000"/>
            </a:solidFill>
            <a:ln w="9525" algn="ctr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7FA7CE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158" name="Oval 7"/>
            <p:cNvSpPr>
              <a:spLocks noChangeArrowheads="1"/>
            </p:cNvSpPr>
            <p:nvPr/>
          </p:nvSpPr>
          <p:spPr bwMode="auto">
            <a:xfrm>
              <a:off x="4147926" y="3729517"/>
              <a:ext cx="72009" cy="93638"/>
            </a:xfrm>
            <a:prstGeom prst="ellipse">
              <a:avLst/>
            </a:prstGeom>
            <a:solidFill>
              <a:srgbClr val="FF0000"/>
            </a:solidFill>
            <a:ln w="9525" algn="ctr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7FA7CE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159" name="Oval 8"/>
            <p:cNvSpPr>
              <a:spLocks noChangeArrowheads="1"/>
            </p:cNvSpPr>
            <p:nvPr/>
          </p:nvSpPr>
          <p:spPr bwMode="auto">
            <a:xfrm>
              <a:off x="5728655" y="3538810"/>
              <a:ext cx="72009" cy="93638"/>
            </a:xfrm>
            <a:prstGeom prst="ellipse">
              <a:avLst/>
            </a:prstGeom>
            <a:solidFill>
              <a:srgbClr val="FF0000"/>
            </a:solidFill>
            <a:ln w="9525" algn="ctr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7FA7CE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160" name="Oval 9"/>
            <p:cNvSpPr>
              <a:spLocks noChangeArrowheads="1"/>
            </p:cNvSpPr>
            <p:nvPr/>
          </p:nvSpPr>
          <p:spPr bwMode="auto">
            <a:xfrm>
              <a:off x="4909404" y="3603352"/>
              <a:ext cx="72009" cy="93638"/>
            </a:xfrm>
            <a:prstGeom prst="ellipse">
              <a:avLst/>
            </a:prstGeom>
            <a:solidFill>
              <a:srgbClr val="FF0000"/>
            </a:solidFill>
            <a:ln w="9525" algn="ctr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7FA7CE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</p:grp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210050" y="3991669"/>
            <a:ext cx="725488" cy="1500188"/>
          </a:xfrm>
          <a:prstGeom prst="rect">
            <a:avLst/>
          </a:prstGeom>
          <a:solidFill>
            <a:srgbClr val="00B050">
              <a:alpha val="34117"/>
            </a:srgbClr>
          </a:solidFill>
          <a:ln w="9525" algn="ctr">
            <a:solidFill>
              <a:schemeClr val="tx1">
                <a:alpha val="14117"/>
              </a:schemeClr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2400" b="0" i="0" u="none" strike="noStrike" kern="1200" cap="none" spc="0" normalizeH="0" baseline="0" noProof="0">
              <a:ln>
                <a:noFill/>
              </a:ln>
              <a:solidFill>
                <a:srgbClr val="7FA7CE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935538" y="3924407"/>
            <a:ext cx="810617" cy="1481138"/>
          </a:xfrm>
          <a:prstGeom prst="rect">
            <a:avLst/>
          </a:prstGeom>
          <a:solidFill>
            <a:srgbClr val="820057">
              <a:alpha val="25098"/>
            </a:srgbClr>
          </a:solidFill>
          <a:ln w="9525" algn="ctr">
            <a:solidFill>
              <a:schemeClr val="tx1">
                <a:alpha val="14117"/>
              </a:schemeClr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2400" b="0" i="0" u="none" strike="noStrike" kern="1200" cap="none" spc="0" normalizeH="0" baseline="0" noProof="0">
              <a:ln>
                <a:noFill/>
              </a:ln>
              <a:solidFill>
                <a:srgbClr val="7FA7CE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cxnSp>
        <p:nvCxnSpPr>
          <p:cNvPr id="6153" name="Straight Arrow Connector 6"/>
          <p:cNvCxnSpPr>
            <a:cxnSpLocks noChangeShapeType="1"/>
          </p:cNvCxnSpPr>
          <p:nvPr/>
        </p:nvCxnSpPr>
        <p:spPr bwMode="auto">
          <a:xfrm>
            <a:off x="1547664" y="4144069"/>
            <a:ext cx="0" cy="1079248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54" name="TextBox 10"/>
          <p:cNvSpPr txBox="1">
            <a:spLocks noChangeArrowheads="1"/>
          </p:cNvSpPr>
          <p:nvPr/>
        </p:nvSpPr>
        <p:spPr bwMode="auto">
          <a:xfrm>
            <a:off x="179388" y="4758432"/>
            <a:ext cx="1857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332B24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variability</a:t>
            </a: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srgbClr val="332B24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155" name="TextBox 15"/>
          <p:cNvSpPr txBox="1">
            <a:spLocks noChangeArrowheads="1"/>
          </p:cNvSpPr>
          <p:nvPr/>
        </p:nvSpPr>
        <p:spPr bwMode="auto">
          <a:xfrm>
            <a:off x="3633788" y="6487219"/>
            <a:ext cx="1857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2B24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base </a:t>
            </a:r>
            <a:r>
              <a:rPr kumimoji="0" lang="nl-NL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332B24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position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332B24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cxnSp>
        <p:nvCxnSpPr>
          <p:cNvPr id="6156" name="Straight Arrow Connector 16"/>
          <p:cNvCxnSpPr>
            <a:cxnSpLocks noChangeShapeType="1"/>
          </p:cNvCxnSpPr>
          <p:nvPr/>
        </p:nvCxnSpPr>
        <p:spPr bwMode="auto">
          <a:xfrm>
            <a:off x="3708400" y="6487219"/>
            <a:ext cx="1820863" cy="0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6386" name="Picture 2" descr="Afbeeldingsresultaat voor 16s rrna gen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115913"/>
            <a:ext cx="2051987" cy="275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89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3" y="230194"/>
            <a:ext cx="8442796" cy="1011782"/>
          </a:xfrm>
        </p:spPr>
        <p:txBody>
          <a:bodyPr>
            <a:normAutofit fontScale="90000"/>
          </a:bodyPr>
          <a:lstStyle/>
          <a:p>
            <a:pPr algn="l"/>
            <a:r>
              <a:rPr lang="en-GB" altLang="en-US" sz="3700" b="1" dirty="0">
                <a:solidFill>
                  <a:srgbClr val="333399"/>
                </a:solidFill>
                <a:latin typeface="Arial" pitchFamily="34" charset="0"/>
              </a:rPr>
              <a:t>2. Barcoded PCR: </a:t>
            </a:r>
            <a:r>
              <a:rPr lang="en-GB" altLang="en-US" sz="3700" b="1" dirty="0" smtClean="0">
                <a:solidFill>
                  <a:srgbClr val="333399"/>
                </a:solidFill>
                <a:latin typeface="Arial" pitchFamily="34" charset="0"/>
              </a:rPr>
              <a:t>Primers</a:t>
            </a:r>
            <a:br>
              <a:rPr lang="en-GB" altLang="en-US" sz="3700" b="1" dirty="0" smtClean="0">
                <a:solidFill>
                  <a:srgbClr val="333399"/>
                </a:solidFill>
                <a:latin typeface="Arial" pitchFamily="34" charset="0"/>
              </a:rPr>
            </a:br>
            <a:r>
              <a:rPr lang="en-GB" sz="3000" b="1" i="1" dirty="0" smtClean="0">
                <a:solidFill>
                  <a:srgbClr val="333399"/>
                </a:solidFill>
                <a:latin typeface="Arial" pitchFamily="34" charset="0"/>
              </a:rPr>
              <a:t>In </a:t>
            </a:r>
            <a:r>
              <a:rPr lang="en-GB" sz="3000" b="1" i="1" dirty="0" err="1" smtClean="0">
                <a:solidFill>
                  <a:srgbClr val="333399"/>
                </a:solidFill>
                <a:latin typeface="Arial" pitchFamily="34" charset="0"/>
              </a:rPr>
              <a:t>silico</a:t>
            </a:r>
            <a:r>
              <a:rPr lang="en-GB" sz="3000" b="1" i="1" dirty="0" smtClean="0">
                <a:solidFill>
                  <a:srgbClr val="333399"/>
                </a:solidFill>
                <a:latin typeface="Arial" pitchFamily="34" charset="0"/>
              </a:rPr>
              <a:t> </a:t>
            </a:r>
            <a:r>
              <a:rPr lang="en-GB" sz="3000" b="1" dirty="0" smtClean="0">
                <a:solidFill>
                  <a:srgbClr val="333399"/>
                </a:solidFill>
                <a:latin typeface="Arial" pitchFamily="34" charset="0"/>
              </a:rPr>
              <a:t>Coverage</a:t>
            </a:r>
            <a:endParaRPr lang="en-GB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7584"/>
            <a:ext cx="8229600" cy="514116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nl-NL" dirty="0" smtClean="0"/>
              <a:t>       Check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your</a:t>
            </a:r>
            <a:r>
              <a:rPr lang="nl-NL" dirty="0" smtClean="0"/>
              <a:t> </a:t>
            </a:r>
            <a:r>
              <a:rPr lang="nl-NL" dirty="0" err="1" smtClean="0"/>
              <a:t>ecosystem</a:t>
            </a:r>
            <a:r>
              <a:rPr lang="nl-NL" dirty="0" smtClean="0"/>
              <a:t> of interest</a:t>
            </a:r>
          </a:p>
          <a:p>
            <a:endParaRPr lang="nl-NL" dirty="0"/>
          </a:p>
          <a:p>
            <a:endParaRPr lang="nl-NL" dirty="0" smtClean="0"/>
          </a:p>
          <a:p>
            <a:endParaRPr lang="nl-NL" dirty="0"/>
          </a:p>
          <a:p>
            <a:endParaRPr lang="nl-NL" dirty="0" smtClean="0"/>
          </a:p>
          <a:p>
            <a:endParaRPr lang="nl-NL" dirty="0" smtClean="0"/>
          </a:p>
          <a:p>
            <a:endParaRPr lang="nl-NL" dirty="0"/>
          </a:p>
          <a:p>
            <a:endParaRPr lang="nl-NL" dirty="0" smtClean="0"/>
          </a:p>
          <a:p>
            <a:r>
              <a:rPr lang="nl-NL" dirty="0" err="1" smtClean="0"/>
              <a:t>Americans</a:t>
            </a:r>
            <a:r>
              <a:rPr lang="nl-NL" dirty="0" smtClean="0"/>
              <a:t> </a:t>
            </a:r>
            <a:r>
              <a:rPr lang="nl-NL" dirty="0" err="1" smtClean="0"/>
              <a:t>didn’t</a:t>
            </a:r>
            <a:r>
              <a:rPr lang="nl-NL" dirty="0" smtClean="0"/>
              <a:t> have </a:t>
            </a:r>
            <a:r>
              <a:rPr lang="nl-NL" i="1" dirty="0" err="1" smtClean="0"/>
              <a:t>Bifidobacterium</a:t>
            </a:r>
            <a:r>
              <a:rPr lang="nl-NL" dirty="0" smtClean="0"/>
              <a:t> up </a:t>
            </a:r>
            <a:r>
              <a:rPr lang="nl-NL" dirty="0" err="1" smtClean="0"/>
              <a:t>to</a:t>
            </a:r>
            <a:r>
              <a:rPr lang="nl-NL" dirty="0" smtClean="0"/>
              <a:t> ~2006</a:t>
            </a:r>
          </a:p>
          <a:p>
            <a:r>
              <a:rPr lang="nl-NL" dirty="0" smtClean="0"/>
              <a:t>No </a:t>
            </a:r>
            <a:r>
              <a:rPr lang="nl-NL" i="1" dirty="0" smtClean="0"/>
              <a:t>Verrucomicrobia</a:t>
            </a:r>
            <a:r>
              <a:rPr lang="nl-NL" dirty="0" smtClean="0"/>
              <a:t> in </a:t>
            </a:r>
            <a:r>
              <a:rPr lang="nl-NL" dirty="0" err="1" smtClean="0"/>
              <a:t>soil</a:t>
            </a:r>
            <a:r>
              <a:rPr lang="nl-NL" dirty="0" smtClean="0"/>
              <a:t> (</a:t>
            </a:r>
            <a:r>
              <a:rPr lang="nl-NL" dirty="0" err="1" smtClean="0"/>
              <a:t>actually</a:t>
            </a:r>
            <a:r>
              <a:rPr lang="nl-NL" dirty="0" smtClean="0"/>
              <a:t> 20%)</a:t>
            </a:r>
            <a:endParaRPr lang="nl-NL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88" y="1799372"/>
            <a:ext cx="3867150" cy="3097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963" y="1799372"/>
            <a:ext cx="4022725" cy="3097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6300192" y="2034932"/>
            <a:ext cx="288032" cy="2304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63688" y="2034932"/>
            <a:ext cx="288032" cy="2304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255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4"/>
          <p:cNvSpPr>
            <a:spLocks noGrp="1" noChangeArrowheads="1"/>
          </p:cNvSpPr>
          <p:nvPr>
            <p:ph type="title"/>
          </p:nvPr>
        </p:nvSpPr>
        <p:spPr>
          <a:xfrm>
            <a:off x="395536" y="404813"/>
            <a:ext cx="8640960" cy="990600"/>
          </a:xfrm>
        </p:spPr>
        <p:txBody>
          <a:bodyPr>
            <a:normAutofit fontScale="90000"/>
          </a:bodyPr>
          <a:lstStyle/>
          <a:p>
            <a:pPr algn="l"/>
            <a:r>
              <a:rPr lang="en-GB" altLang="en-US" sz="3300" b="1" dirty="0">
                <a:solidFill>
                  <a:srgbClr val="333399"/>
                </a:solidFill>
                <a:latin typeface="Arial" pitchFamily="34" charset="0"/>
              </a:rPr>
              <a:t>2. Barcoded PCR: </a:t>
            </a:r>
            <a:r>
              <a:rPr lang="en-GB" altLang="en-US" sz="3300" b="1" dirty="0" smtClean="0">
                <a:solidFill>
                  <a:srgbClr val="333399"/>
                </a:solidFill>
                <a:latin typeface="Arial" pitchFamily="34" charset="0"/>
              </a:rPr>
              <a:t>Primers</a:t>
            </a:r>
            <a:r>
              <a:rPr lang="en-GB" altLang="en-US" sz="3700" b="1" dirty="0" smtClean="0">
                <a:solidFill>
                  <a:srgbClr val="333399"/>
                </a:solidFill>
                <a:latin typeface="Arial" pitchFamily="34" charset="0"/>
              </a:rPr>
              <a:t/>
            </a:r>
            <a:br>
              <a:rPr lang="en-GB" altLang="en-US" sz="3700" b="1" dirty="0" smtClean="0">
                <a:solidFill>
                  <a:srgbClr val="333399"/>
                </a:solidFill>
                <a:latin typeface="Arial" pitchFamily="34" charset="0"/>
              </a:rPr>
            </a:br>
            <a:r>
              <a:rPr lang="en-GB" altLang="en-US" sz="3100" b="1" dirty="0" smtClean="0">
                <a:solidFill>
                  <a:srgbClr val="333399"/>
                </a:solidFill>
                <a:latin typeface="Arial" pitchFamily="34" charset="0"/>
              </a:rPr>
              <a:t>Resolution</a:t>
            </a:r>
            <a:endParaRPr lang="en-US" altLang="en-US" sz="31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2092" y="3355107"/>
            <a:ext cx="5256212" cy="25892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3907879" y="3497982"/>
            <a:ext cx="2181225" cy="284162"/>
            <a:chOff x="3618717" y="3538810"/>
            <a:chExt cx="2181947" cy="284345"/>
          </a:xfrm>
        </p:grpSpPr>
        <p:sp>
          <p:nvSpPr>
            <p:cNvPr id="6157" name="Oval 1"/>
            <p:cNvSpPr>
              <a:spLocks noChangeArrowheads="1"/>
            </p:cNvSpPr>
            <p:nvPr/>
          </p:nvSpPr>
          <p:spPr bwMode="auto">
            <a:xfrm>
              <a:off x="3618717" y="3623394"/>
              <a:ext cx="72009" cy="93638"/>
            </a:xfrm>
            <a:prstGeom prst="ellipse">
              <a:avLst/>
            </a:prstGeom>
            <a:solidFill>
              <a:srgbClr val="FF0000"/>
            </a:solidFill>
            <a:ln w="9525" algn="ctr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7FA7CE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158" name="Oval 7"/>
            <p:cNvSpPr>
              <a:spLocks noChangeArrowheads="1"/>
            </p:cNvSpPr>
            <p:nvPr/>
          </p:nvSpPr>
          <p:spPr bwMode="auto">
            <a:xfrm>
              <a:off x="4147926" y="3729517"/>
              <a:ext cx="72009" cy="93638"/>
            </a:xfrm>
            <a:prstGeom prst="ellipse">
              <a:avLst/>
            </a:prstGeom>
            <a:solidFill>
              <a:srgbClr val="FF0000"/>
            </a:solidFill>
            <a:ln w="9525" algn="ctr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7FA7CE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159" name="Oval 8"/>
            <p:cNvSpPr>
              <a:spLocks noChangeArrowheads="1"/>
            </p:cNvSpPr>
            <p:nvPr/>
          </p:nvSpPr>
          <p:spPr bwMode="auto">
            <a:xfrm>
              <a:off x="5728655" y="3538810"/>
              <a:ext cx="72009" cy="93638"/>
            </a:xfrm>
            <a:prstGeom prst="ellipse">
              <a:avLst/>
            </a:prstGeom>
            <a:solidFill>
              <a:srgbClr val="FF0000"/>
            </a:solidFill>
            <a:ln w="9525" algn="ctr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7FA7CE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160" name="Oval 9"/>
            <p:cNvSpPr>
              <a:spLocks noChangeArrowheads="1"/>
            </p:cNvSpPr>
            <p:nvPr/>
          </p:nvSpPr>
          <p:spPr bwMode="auto">
            <a:xfrm>
              <a:off x="4909404" y="3603352"/>
              <a:ext cx="72009" cy="93638"/>
            </a:xfrm>
            <a:prstGeom prst="ellipse">
              <a:avLst/>
            </a:prstGeom>
            <a:solidFill>
              <a:srgbClr val="FF0000"/>
            </a:solidFill>
            <a:ln w="9525" algn="ctr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7FA7CE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</p:grp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498429" y="3629744"/>
            <a:ext cx="725488" cy="1500188"/>
          </a:xfrm>
          <a:prstGeom prst="rect">
            <a:avLst/>
          </a:prstGeom>
          <a:solidFill>
            <a:srgbClr val="00B050">
              <a:alpha val="34117"/>
            </a:srgbClr>
          </a:solidFill>
          <a:ln w="9525" algn="ctr">
            <a:solidFill>
              <a:schemeClr val="tx1">
                <a:alpha val="14117"/>
              </a:schemeClr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2400" b="0" i="0" u="none" strike="noStrike" kern="1200" cap="none" spc="0" normalizeH="0" baseline="0" noProof="0">
              <a:ln>
                <a:noFill/>
              </a:ln>
              <a:solidFill>
                <a:srgbClr val="7FA7CE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269954" y="3563069"/>
            <a:ext cx="782638" cy="1481138"/>
          </a:xfrm>
          <a:prstGeom prst="rect">
            <a:avLst/>
          </a:prstGeom>
          <a:solidFill>
            <a:srgbClr val="820057">
              <a:alpha val="25098"/>
            </a:srgbClr>
          </a:solidFill>
          <a:ln w="9525" algn="ctr">
            <a:solidFill>
              <a:schemeClr val="tx1">
                <a:alpha val="14117"/>
              </a:schemeClr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2400" b="0" i="0" u="none" strike="noStrike" kern="1200" cap="none" spc="0" normalizeH="0" baseline="0" noProof="0">
              <a:ln>
                <a:noFill/>
              </a:ln>
              <a:solidFill>
                <a:srgbClr val="7FA7CE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cxnSp>
        <p:nvCxnSpPr>
          <p:cNvPr id="6153" name="Straight Arrow Connector 6"/>
          <p:cNvCxnSpPr>
            <a:cxnSpLocks noChangeShapeType="1"/>
          </p:cNvCxnSpPr>
          <p:nvPr/>
        </p:nvCxnSpPr>
        <p:spPr bwMode="auto">
          <a:xfrm>
            <a:off x="1836043" y="3782144"/>
            <a:ext cx="0" cy="1079248"/>
          </a:xfrm>
          <a:prstGeom prst="straightConnector1">
            <a:avLst/>
          </a:prstGeom>
          <a:noFill/>
          <a:ln w="38100" algn="ctr">
            <a:solidFill>
              <a:schemeClr val="accent6"/>
            </a:solidFill>
            <a:round/>
            <a:headEnd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54" name="TextBox 10"/>
          <p:cNvSpPr txBox="1">
            <a:spLocks noChangeArrowheads="1"/>
          </p:cNvSpPr>
          <p:nvPr/>
        </p:nvSpPr>
        <p:spPr bwMode="auto">
          <a:xfrm>
            <a:off x="467544" y="4109070"/>
            <a:ext cx="1857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332B24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variability</a:t>
            </a: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srgbClr val="332B24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155" name="TextBox 15"/>
          <p:cNvSpPr txBox="1">
            <a:spLocks noChangeArrowheads="1"/>
          </p:cNvSpPr>
          <p:nvPr/>
        </p:nvSpPr>
        <p:spPr bwMode="auto">
          <a:xfrm>
            <a:off x="3922167" y="6125294"/>
            <a:ext cx="1857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2B24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base </a:t>
            </a:r>
            <a:r>
              <a:rPr kumimoji="0" lang="nl-NL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332B24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position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332B24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cxnSp>
        <p:nvCxnSpPr>
          <p:cNvPr id="6156" name="Straight Arrow Connector 16"/>
          <p:cNvCxnSpPr>
            <a:cxnSpLocks noChangeShapeType="1"/>
          </p:cNvCxnSpPr>
          <p:nvPr/>
        </p:nvCxnSpPr>
        <p:spPr bwMode="auto">
          <a:xfrm>
            <a:off x="3996779" y="6125294"/>
            <a:ext cx="1820863" cy="0"/>
          </a:xfrm>
          <a:prstGeom prst="straightConnector1">
            <a:avLst/>
          </a:prstGeom>
          <a:noFill/>
          <a:ln w="38100" algn="ctr">
            <a:solidFill>
              <a:schemeClr val="accent6"/>
            </a:solidFill>
            <a:round/>
            <a:headEnd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extBox 1"/>
          <p:cNvSpPr txBox="1"/>
          <p:nvPr/>
        </p:nvSpPr>
        <p:spPr>
          <a:xfrm>
            <a:off x="1070434" y="1556792"/>
            <a:ext cx="756084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Unequal sequence conservation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 </a:t>
            </a:r>
            <a:r>
              <a:rPr kumimoji="0" lang="en-GB" sz="2200" b="0" i="0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very careful</a:t>
            </a:r>
            <a:r>
              <a:rPr kumimoji="0" lang="en-GB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with species level classification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Up to genus level identification is recommended!</a:t>
            </a: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797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3" y="230194"/>
            <a:ext cx="8442796" cy="840125"/>
          </a:xfrm>
        </p:spPr>
        <p:txBody>
          <a:bodyPr/>
          <a:lstStyle/>
          <a:p>
            <a:r>
              <a:rPr lang="en-US" altLang="en-US" sz="3200" b="1" dirty="0">
                <a:solidFill>
                  <a:srgbClr val="1F497D"/>
                </a:solidFill>
                <a:latin typeface="Calibri"/>
              </a:rPr>
              <a:t>16S </a:t>
            </a:r>
            <a:r>
              <a:rPr lang="en-US" altLang="en-US" sz="3200" b="1" dirty="0" err="1">
                <a:solidFill>
                  <a:srgbClr val="1F497D"/>
                </a:solidFill>
                <a:latin typeface="Calibri"/>
              </a:rPr>
              <a:t>rRNA</a:t>
            </a:r>
            <a:r>
              <a:rPr lang="en-US" altLang="en-US" sz="3200" b="1" dirty="0">
                <a:solidFill>
                  <a:srgbClr val="1F497D"/>
                </a:solidFill>
                <a:latin typeface="Calibri"/>
              </a:rPr>
              <a:t> </a:t>
            </a:r>
            <a:r>
              <a:rPr lang="en-US" altLang="en-US" sz="3200" b="1" dirty="0" smtClean="0">
                <a:solidFill>
                  <a:srgbClr val="1F497D"/>
                </a:solidFill>
                <a:latin typeface="Calibri"/>
              </a:rPr>
              <a:t>gene based approaches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5A850-BF96-4DD5-A9BD-D559E0E5D8D0}" type="slidenum">
              <a:rPr lang="en-US" smtClean="0"/>
              <a:t>13</a:t>
            </a:fld>
            <a:endParaRPr lang="en-US"/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>
          <a:xfrm>
            <a:off x="355698" y="1202838"/>
            <a:ext cx="9793288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2B2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Target for </a:t>
            </a:r>
            <a:r>
              <a:rPr kumimoji="0" lang="en-US" altLang="en-US" sz="1800" b="1" i="0" u="sng" strike="noStrike" kern="1200" cap="none" spc="0" normalizeH="0" baseline="0" noProof="0" dirty="0" smtClean="0">
                <a:ln>
                  <a:noFill/>
                </a:ln>
                <a:solidFill>
                  <a:srgbClr val="332B2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detection</a:t>
            </a:r>
            <a:r>
              <a:rPr kumimoji="0" lang="en-US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2B2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&amp; </a:t>
            </a:r>
            <a:r>
              <a:rPr kumimoji="0" lang="en-US" altLang="en-US" sz="1800" b="1" i="0" u="sng" strike="noStrike" kern="1200" cap="none" spc="0" normalizeH="0" baseline="0" noProof="0" dirty="0" smtClean="0">
                <a:ln>
                  <a:noFill/>
                </a:ln>
                <a:solidFill>
                  <a:srgbClr val="332B2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identification</a:t>
            </a:r>
            <a:r>
              <a:rPr kumimoji="0" lang="en-US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2B2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of bacteria.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Ideal phylogenetic marker.</a:t>
            </a:r>
          </a:p>
          <a:p>
            <a:pPr marL="742950" marR="0" lvl="1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Universally distributed, functionally constant, </a:t>
            </a:r>
          </a:p>
          <a:p>
            <a:pPr marL="742950" marR="0" lvl="1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Sufficiently conserved, ‘no’ horizontal transfer (?)				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More than 3,000,000 sequences in databases.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Alternating variable and conserved sequence domains.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63713" y="3717032"/>
            <a:ext cx="5256212" cy="25892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Group 22"/>
          <p:cNvGrpSpPr>
            <a:grpSpLocks/>
          </p:cNvGrpSpPr>
          <p:nvPr/>
        </p:nvGrpSpPr>
        <p:grpSpPr bwMode="auto">
          <a:xfrm>
            <a:off x="3619500" y="3859907"/>
            <a:ext cx="2181225" cy="284162"/>
            <a:chOff x="3618717" y="3538810"/>
            <a:chExt cx="2181947" cy="284345"/>
          </a:xfrm>
        </p:grpSpPr>
        <p:sp>
          <p:nvSpPr>
            <p:cNvPr id="24" name="Oval 1"/>
            <p:cNvSpPr>
              <a:spLocks noChangeArrowheads="1"/>
            </p:cNvSpPr>
            <p:nvPr/>
          </p:nvSpPr>
          <p:spPr bwMode="auto">
            <a:xfrm>
              <a:off x="3618717" y="3623394"/>
              <a:ext cx="72009" cy="93638"/>
            </a:xfrm>
            <a:prstGeom prst="ellipse">
              <a:avLst/>
            </a:prstGeom>
            <a:solidFill>
              <a:srgbClr val="FF0000"/>
            </a:solidFill>
            <a:ln w="9525" algn="ctr">
              <a:solidFill>
                <a:srgbClr val="1F497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en-US" sz="2400" b="0" i="0" u="none" strike="noStrike" kern="0" cap="none" spc="0" normalizeH="0" baseline="0" noProof="0">
                <a:ln>
                  <a:noFill/>
                </a:ln>
                <a:solidFill>
                  <a:srgbClr val="7FA7CE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25" name="Oval 7"/>
            <p:cNvSpPr>
              <a:spLocks noChangeArrowheads="1"/>
            </p:cNvSpPr>
            <p:nvPr/>
          </p:nvSpPr>
          <p:spPr bwMode="auto">
            <a:xfrm>
              <a:off x="4147926" y="3729517"/>
              <a:ext cx="72009" cy="93638"/>
            </a:xfrm>
            <a:prstGeom prst="ellipse">
              <a:avLst/>
            </a:prstGeom>
            <a:solidFill>
              <a:srgbClr val="FF0000"/>
            </a:solidFill>
            <a:ln w="9525" algn="ctr">
              <a:solidFill>
                <a:srgbClr val="1F497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en-US" sz="2400" b="0" i="0" u="none" strike="noStrike" kern="0" cap="none" spc="0" normalizeH="0" baseline="0" noProof="0">
                <a:ln>
                  <a:noFill/>
                </a:ln>
                <a:solidFill>
                  <a:srgbClr val="7FA7CE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26" name="Oval 8"/>
            <p:cNvSpPr>
              <a:spLocks noChangeArrowheads="1"/>
            </p:cNvSpPr>
            <p:nvPr/>
          </p:nvSpPr>
          <p:spPr bwMode="auto">
            <a:xfrm>
              <a:off x="5728655" y="3538810"/>
              <a:ext cx="72009" cy="93638"/>
            </a:xfrm>
            <a:prstGeom prst="ellipse">
              <a:avLst/>
            </a:prstGeom>
            <a:solidFill>
              <a:srgbClr val="FF0000"/>
            </a:solidFill>
            <a:ln w="9525" algn="ctr">
              <a:solidFill>
                <a:srgbClr val="1F497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en-US" sz="2400" b="0" i="0" u="none" strike="noStrike" kern="0" cap="none" spc="0" normalizeH="0" baseline="0" noProof="0">
                <a:ln>
                  <a:noFill/>
                </a:ln>
                <a:solidFill>
                  <a:srgbClr val="7FA7CE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27" name="Oval 9"/>
            <p:cNvSpPr>
              <a:spLocks noChangeArrowheads="1"/>
            </p:cNvSpPr>
            <p:nvPr/>
          </p:nvSpPr>
          <p:spPr bwMode="auto">
            <a:xfrm>
              <a:off x="4909404" y="3603352"/>
              <a:ext cx="72009" cy="93638"/>
            </a:xfrm>
            <a:prstGeom prst="ellipse">
              <a:avLst/>
            </a:prstGeom>
            <a:solidFill>
              <a:srgbClr val="FF0000"/>
            </a:solidFill>
            <a:ln w="9525" algn="ctr">
              <a:solidFill>
                <a:srgbClr val="1F497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en-US" sz="2400" b="0" i="0" u="none" strike="noStrike" kern="0" cap="none" spc="0" normalizeH="0" baseline="0" noProof="0">
                <a:ln>
                  <a:noFill/>
                </a:ln>
                <a:solidFill>
                  <a:srgbClr val="7FA7CE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4199107" y="3991669"/>
            <a:ext cx="736431" cy="1500188"/>
          </a:xfrm>
          <a:prstGeom prst="rect">
            <a:avLst/>
          </a:prstGeom>
          <a:solidFill>
            <a:srgbClr val="00B050">
              <a:alpha val="34117"/>
            </a:srgbClr>
          </a:solidFill>
          <a:ln w="9525" algn="ctr">
            <a:solidFill>
              <a:sysClr val="windowText" lastClr="000000">
                <a:alpha val="14117"/>
              </a:sysClr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2400" b="0" i="0" u="none" strike="noStrike" kern="0" cap="none" spc="0" normalizeH="0" baseline="0" noProof="0">
              <a:ln>
                <a:noFill/>
              </a:ln>
              <a:solidFill>
                <a:srgbClr val="7FA7CE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3633788" y="3924407"/>
            <a:ext cx="1330136" cy="1567450"/>
          </a:xfrm>
          <a:prstGeom prst="rect">
            <a:avLst/>
          </a:prstGeom>
          <a:solidFill>
            <a:srgbClr val="820057">
              <a:alpha val="25098"/>
            </a:srgbClr>
          </a:solidFill>
          <a:ln w="9525" algn="ctr">
            <a:solidFill>
              <a:sysClr val="windowText" lastClr="000000">
                <a:alpha val="14117"/>
              </a:sysClr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2400" b="0" i="0" u="none" strike="noStrike" kern="0" cap="none" spc="0" normalizeH="0" baseline="0" noProof="0">
              <a:ln>
                <a:noFill/>
              </a:ln>
              <a:solidFill>
                <a:srgbClr val="7FA7CE"/>
              </a:solidFill>
              <a:effectLst/>
              <a:uLnTx/>
              <a:uFillTx/>
              <a:latin typeface="Arial" pitchFamily="34" charset="0"/>
            </a:endParaRPr>
          </a:p>
        </p:txBody>
      </p:sp>
      <p:cxnSp>
        <p:nvCxnSpPr>
          <p:cNvPr id="30" name="Straight Arrow Connector 6"/>
          <p:cNvCxnSpPr>
            <a:cxnSpLocks noChangeShapeType="1"/>
          </p:cNvCxnSpPr>
          <p:nvPr/>
        </p:nvCxnSpPr>
        <p:spPr bwMode="auto">
          <a:xfrm>
            <a:off x="1547664" y="4144069"/>
            <a:ext cx="0" cy="1079248"/>
          </a:xfrm>
          <a:prstGeom prst="straightConnector1">
            <a:avLst/>
          </a:prstGeom>
          <a:noFill/>
          <a:ln w="38100" algn="ctr">
            <a:solidFill>
              <a:srgbClr val="1F497D"/>
            </a:solidFill>
            <a:round/>
            <a:headEnd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TextBox 10"/>
          <p:cNvSpPr txBox="1">
            <a:spLocks noChangeArrowheads="1"/>
          </p:cNvSpPr>
          <p:nvPr/>
        </p:nvSpPr>
        <p:spPr bwMode="auto">
          <a:xfrm>
            <a:off x="179388" y="4758432"/>
            <a:ext cx="1857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altLang="en-US" sz="2000" b="0" i="0" u="none" strike="noStrike" kern="0" cap="none" spc="0" normalizeH="0" baseline="0" noProof="0">
                <a:ln>
                  <a:noFill/>
                </a:ln>
                <a:solidFill>
                  <a:srgbClr val="332B24"/>
                </a:solidFill>
                <a:effectLst/>
                <a:uLnTx/>
                <a:uFillTx/>
                <a:latin typeface="Arial" pitchFamily="34" charset="0"/>
              </a:rPr>
              <a:t>variability</a:t>
            </a:r>
            <a:endParaRPr kumimoji="0" lang="en-US" altLang="en-US" sz="2000" b="0" i="0" u="none" strike="noStrike" kern="0" cap="none" spc="0" normalizeH="0" baseline="0" noProof="0">
              <a:ln>
                <a:noFill/>
              </a:ln>
              <a:solidFill>
                <a:srgbClr val="332B24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32" name="TextBox 15"/>
          <p:cNvSpPr txBox="1">
            <a:spLocks noChangeArrowheads="1"/>
          </p:cNvSpPr>
          <p:nvPr/>
        </p:nvSpPr>
        <p:spPr bwMode="auto">
          <a:xfrm>
            <a:off x="3633788" y="6487219"/>
            <a:ext cx="1857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2B24"/>
                </a:solidFill>
                <a:effectLst/>
                <a:uLnTx/>
                <a:uFillTx/>
                <a:latin typeface="Arial" pitchFamily="34" charset="0"/>
              </a:rPr>
              <a:t>base </a:t>
            </a:r>
            <a:r>
              <a:rPr kumimoji="0" lang="nl-NL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332B24"/>
                </a:solidFill>
                <a:effectLst/>
                <a:uLnTx/>
                <a:uFillTx/>
                <a:latin typeface="Arial" pitchFamily="34" charset="0"/>
              </a:rPr>
              <a:t>position</a:t>
            </a:r>
            <a:endParaRPr kumimoji="0" lang="en-US" altLang="en-US" sz="2000" b="0" i="0" u="none" strike="noStrike" kern="0" cap="none" spc="0" normalizeH="0" baseline="0" noProof="0" dirty="0">
              <a:ln>
                <a:noFill/>
              </a:ln>
              <a:solidFill>
                <a:srgbClr val="332B24"/>
              </a:solidFill>
              <a:effectLst/>
              <a:uLnTx/>
              <a:uFillTx/>
              <a:latin typeface="Arial" pitchFamily="34" charset="0"/>
            </a:endParaRPr>
          </a:p>
        </p:txBody>
      </p:sp>
      <p:cxnSp>
        <p:nvCxnSpPr>
          <p:cNvPr id="33" name="Straight Arrow Connector 16"/>
          <p:cNvCxnSpPr>
            <a:cxnSpLocks noChangeShapeType="1"/>
          </p:cNvCxnSpPr>
          <p:nvPr/>
        </p:nvCxnSpPr>
        <p:spPr bwMode="auto">
          <a:xfrm>
            <a:off x="3708400" y="6487219"/>
            <a:ext cx="1820863" cy="0"/>
          </a:xfrm>
          <a:prstGeom prst="straightConnector1">
            <a:avLst/>
          </a:prstGeom>
          <a:noFill/>
          <a:ln w="38100" algn="ctr">
            <a:solidFill>
              <a:srgbClr val="1F497D"/>
            </a:solidFill>
            <a:round/>
            <a:headEnd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26" name="Picture 2" descr="Afbeeldingsresultaat voor 16s rrna ge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950" y="1184618"/>
            <a:ext cx="1856143" cy="248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3" y="230194"/>
            <a:ext cx="8442796" cy="1041653"/>
          </a:xfrm>
        </p:spPr>
        <p:txBody>
          <a:bodyPr/>
          <a:lstStyle/>
          <a:p>
            <a:pPr algn="l"/>
            <a:r>
              <a:rPr lang="en-GB" altLang="en-US" sz="3000" b="1" dirty="0">
                <a:solidFill>
                  <a:srgbClr val="333399"/>
                </a:solidFill>
                <a:latin typeface="Arial" pitchFamily="34" charset="0"/>
              </a:rPr>
              <a:t>2. Barcoded PCR: Primers</a:t>
            </a:r>
            <a:r>
              <a:rPr lang="en-GB" altLang="en-US" sz="3300" b="1" dirty="0">
                <a:solidFill>
                  <a:srgbClr val="333399"/>
                </a:solidFill>
                <a:latin typeface="Arial" pitchFamily="34" charset="0"/>
              </a:rPr>
              <a:t/>
            </a:r>
            <a:br>
              <a:rPr lang="en-GB" altLang="en-US" sz="3300" b="1" dirty="0">
                <a:solidFill>
                  <a:srgbClr val="333399"/>
                </a:solidFill>
                <a:latin typeface="Arial" pitchFamily="34" charset="0"/>
              </a:rPr>
            </a:br>
            <a:r>
              <a:rPr lang="en-GB" altLang="en-US" sz="2800" b="1" dirty="0" smtClean="0">
                <a:solidFill>
                  <a:srgbClr val="333399"/>
                </a:solidFill>
                <a:latin typeface="Arial" pitchFamily="34" charset="0"/>
              </a:rPr>
              <a:t>Bias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368" y="1317568"/>
            <a:ext cx="8834191" cy="4525963"/>
          </a:xfrm>
        </p:spPr>
        <p:txBody>
          <a:bodyPr/>
          <a:lstStyle/>
          <a:p>
            <a:r>
              <a:rPr lang="nl-NL" dirty="0" smtClean="0"/>
              <a:t>Polymerase</a:t>
            </a:r>
          </a:p>
          <a:p>
            <a:r>
              <a:rPr lang="nl-NL" dirty="0" smtClean="0"/>
              <a:t>Primer-</a:t>
            </a:r>
            <a:r>
              <a:rPr lang="nl-NL" dirty="0" err="1" smtClean="0"/>
              <a:t>dimers</a:t>
            </a:r>
            <a:endParaRPr lang="nl-NL" dirty="0" smtClean="0"/>
          </a:p>
          <a:p>
            <a:r>
              <a:rPr lang="nl-NL" dirty="0" err="1" smtClean="0"/>
              <a:t>Amplification</a:t>
            </a:r>
            <a:r>
              <a:rPr lang="nl-NL" dirty="0" smtClean="0"/>
              <a:t> bias: </a:t>
            </a:r>
            <a:r>
              <a:rPr lang="nl-NL" dirty="0" err="1"/>
              <a:t>s</a:t>
            </a:r>
            <a:r>
              <a:rPr lang="nl-NL" dirty="0" err="1" smtClean="0"/>
              <a:t>equence</a:t>
            </a:r>
            <a:r>
              <a:rPr lang="nl-NL" dirty="0" smtClean="0"/>
              <a:t> of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bacteria</a:t>
            </a:r>
            <a:r>
              <a:rPr lang="nl-NL" dirty="0" smtClean="0"/>
              <a:t> </a:t>
            </a:r>
            <a:r>
              <a:rPr lang="nl-NL" dirty="0" err="1" smtClean="0"/>
              <a:t>themselves</a:t>
            </a:r>
            <a:r>
              <a:rPr lang="nl-NL" dirty="0" smtClean="0"/>
              <a:t> (high GC)</a:t>
            </a:r>
          </a:p>
          <a:p>
            <a:r>
              <a:rPr lang="nl-NL" dirty="0" err="1" smtClean="0"/>
              <a:t>Rate</a:t>
            </a:r>
            <a:r>
              <a:rPr lang="nl-NL" dirty="0" smtClean="0"/>
              <a:t> of </a:t>
            </a:r>
            <a:r>
              <a:rPr lang="nl-NL" dirty="0" err="1" smtClean="0"/>
              <a:t>chimera</a:t>
            </a:r>
            <a:r>
              <a:rPr lang="nl-NL" dirty="0" smtClean="0"/>
              <a:t> </a:t>
            </a:r>
            <a:r>
              <a:rPr lang="nl-NL" dirty="0" err="1" smtClean="0"/>
              <a:t>formation</a:t>
            </a:r>
            <a:endParaRPr lang="nl-NL" dirty="0" smtClean="0"/>
          </a:p>
          <a:p>
            <a:r>
              <a:rPr lang="nl-NL" u="sng" dirty="0" err="1" smtClean="0"/>
              <a:t>Sequencing</a:t>
            </a:r>
            <a:r>
              <a:rPr lang="nl-NL" u="sng" dirty="0" smtClean="0"/>
              <a:t> </a:t>
            </a:r>
            <a:r>
              <a:rPr lang="nl-NL" u="sng" dirty="0" err="1" smtClean="0"/>
              <a:t>specific</a:t>
            </a:r>
            <a:r>
              <a:rPr lang="nl-NL" dirty="0" smtClean="0"/>
              <a:t> </a:t>
            </a:r>
            <a:r>
              <a:rPr lang="nl-NL" u="sng" dirty="0" err="1" smtClean="0"/>
              <a:t>sequence</a:t>
            </a:r>
            <a:r>
              <a:rPr lang="nl-NL" u="sng" dirty="0" smtClean="0"/>
              <a:t> </a:t>
            </a:r>
            <a:r>
              <a:rPr lang="nl-NL" u="sng" dirty="0" err="1" smtClean="0"/>
              <a:t>specific</a:t>
            </a:r>
            <a:r>
              <a:rPr lang="nl-NL" dirty="0" smtClean="0"/>
              <a:t> error </a:t>
            </a:r>
            <a:r>
              <a:rPr lang="nl-NL" dirty="0" err="1" smtClean="0"/>
              <a:t>rates</a:t>
            </a:r>
            <a:endParaRPr lang="nl-NL" dirty="0"/>
          </a:p>
          <a:p>
            <a:r>
              <a:rPr lang="nl-NL" dirty="0" smtClean="0"/>
              <a:t>Etc...</a:t>
            </a:r>
            <a:endParaRPr lang="nl-NL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124" y="4349834"/>
            <a:ext cx="2069781" cy="1766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111" y="4415866"/>
            <a:ext cx="2035051" cy="156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324" y="4402297"/>
            <a:ext cx="3749125" cy="180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8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3" y="230194"/>
            <a:ext cx="8442796" cy="1008402"/>
          </a:xfrm>
        </p:spPr>
        <p:txBody>
          <a:bodyPr>
            <a:normAutofit fontScale="90000"/>
          </a:bodyPr>
          <a:lstStyle/>
          <a:p>
            <a:pPr algn="l"/>
            <a:r>
              <a:rPr lang="en-GB" altLang="en-US" sz="3000" b="1" dirty="0">
                <a:solidFill>
                  <a:srgbClr val="333399"/>
                </a:solidFill>
                <a:latin typeface="Arial" pitchFamily="34" charset="0"/>
              </a:rPr>
              <a:t>2. Barcoded PCR: Primers</a:t>
            </a:r>
            <a:br>
              <a:rPr lang="en-GB" altLang="en-US" sz="3000" b="1" dirty="0">
                <a:solidFill>
                  <a:srgbClr val="333399"/>
                </a:solidFill>
                <a:latin typeface="Arial" pitchFamily="34" charset="0"/>
              </a:rPr>
            </a:br>
            <a:r>
              <a:rPr lang="en-GB" sz="2800" b="1" dirty="0" smtClean="0">
                <a:solidFill>
                  <a:srgbClr val="333399"/>
                </a:solidFill>
                <a:latin typeface="Arial" pitchFamily="34" charset="0"/>
              </a:rPr>
              <a:t>No universal primer (yet ?)</a:t>
            </a:r>
            <a:endParaRPr lang="en-GB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7170" name="Picture 2" descr="Image result for 16 s analys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526" y="4340191"/>
            <a:ext cx="4715684" cy="240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9388" y="1366600"/>
            <a:ext cx="5176908" cy="2973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619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altLang="en-US" sz="3000" b="1" dirty="0">
                <a:solidFill>
                  <a:srgbClr val="333399"/>
                </a:solidFill>
                <a:latin typeface="Arial" pitchFamily="34" charset="0"/>
              </a:rPr>
              <a:t>2. Barcoded PCR</a:t>
            </a:r>
            <a:r>
              <a:rPr lang="en-GB" altLang="en-US" sz="3000" b="1" dirty="0" smtClean="0">
                <a:solidFill>
                  <a:srgbClr val="333399"/>
                </a:solidFill>
                <a:latin typeface="Arial" pitchFamily="34" charset="0"/>
              </a:rPr>
              <a:t>:</a:t>
            </a:r>
            <a:br>
              <a:rPr lang="en-GB" altLang="en-US" sz="3000" b="1" dirty="0" smtClean="0">
                <a:solidFill>
                  <a:srgbClr val="333399"/>
                </a:solidFill>
                <a:latin typeface="Arial" pitchFamily="34" charset="0"/>
              </a:rPr>
            </a:br>
            <a:r>
              <a:rPr lang="en-GB" sz="2800" b="1" dirty="0" smtClean="0">
                <a:solidFill>
                  <a:srgbClr val="333399"/>
                </a:solidFill>
                <a:latin typeface="Arial" pitchFamily="34" charset="0"/>
              </a:rPr>
              <a:t>barcoding strategy</a:t>
            </a:r>
            <a:endParaRPr lang="en-GB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4" t="12777" r="59219" b="15278"/>
          <a:stretch/>
        </p:blipFill>
        <p:spPr bwMode="auto">
          <a:xfrm>
            <a:off x="1436676" y="3207809"/>
            <a:ext cx="5439580" cy="3461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/>
          <p:cNvCxnSpPr/>
          <p:nvPr/>
        </p:nvCxnSpPr>
        <p:spPr>
          <a:xfrm flipV="1">
            <a:off x="5148064" y="2245471"/>
            <a:ext cx="1592363" cy="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08673" y="196400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~30nt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4821324" y="4581128"/>
            <a:ext cx="3096344" cy="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269596" y="4243199"/>
            <a:ext cx="1370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~70-80nt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-28466" y="1454139"/>
            <a:ext cx="8992954" cy="1399743"/>
            <a:chOff x="-2822191" y="959975"/>
            <a:chExt cx="12418765" cy="1722779"/>
          </a:xfrm>
        </p:grpSpPr>
        <p:sp>
          <p:nvSpPr>
            <p:cNvPr id="17" name="TextBox 16"/>
            <p:cNvSpPr txBox="1"/>
            <p:nvPr/>
          </p:nvSpPr>
          <p:spPr>
            <a:xfrm>
              <a:off x="4475320" y="2121365"/>
              <a:ext cx="4204204" cy="307777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1200" cap="none" spc="0" normalizeH="0" baseline="0" noProof="0" dirty="0" smtClean="0">
                  <a:ln w="3175">
                    <a:solidFill>
                      <a:prstClr val="black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  <a:uLnTx/>
                  <a:uFillTx/>
                  <a:latin typeface="Calibri"/>
                  <a:ea typeface="+mn-ea"/>
                  <a:cs typeface="+mn-cs"/>
                </a:rPr>
                <a:t>Rev. Primer       </a:t>
              </a:r>
              <a:r>
                <a:rPr kumimoji="0" lang="nl-NL" sz="1400" b="1" i="0" u="none" strike="noStrike" kern="1200" cap="none" spc="0" normalizeH="0" baseline="0" noProof="0" dirty="0" smtClean="0">
                  <a:ln w="3175">
                    <a:solidFill>
                      <a:prstClr val="black"/>
                    </a:solidFill>
                    <a:prstDash val="solid"/>
                  </a:ln>
                  <a:solidFill>
                    <a:srgbClr val="9BBB59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  <a:uLnTx/>
                  <a:uFillTx/>
                  <a:latin typeface="Calibri"/>
                  <a:ea typeface="+mn-ea"/>
                  <a:cs typeface="+mn-cs"/>
                </a:rPr>
                <a:t>Rev. Barcode</a:t>
              </a:r>
              <a:endParaRPr kumimoji="0" lang="en-US" sz="1400" b="1" i="0" u="none" strike="noStrike" kern="1200" cap="none" spc="0" normalizeH="0" baseline="0" noProof="0" dirty="0">
                <a:ln w="3175">
                  <a:solidFill>
                    <a:prstClr val="black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336588" y="2374977"/>
              <a:ext cx="15263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0" i="0" u="none" strike="noStrike" kern="1200" cap="none" spc="0" normalizeH="0" baseline="0" noProof="0" dirty="0" smtClean="0">
                  <a:ln w="6350">
                    <a:solidFill>
                      <a:prstClr val="black"/>
                    </a:solidFill>
                    <a:prstDash val="solid"/>
                  </a:ln>
                  <a:solidFill>
                    <a:prstClr val="black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  <a:uLnTx/>
                  <a:uFillTx/>
                  <a:latin typeface="Calibri"/>
                  <a:ea typeface="+mn-ea"/>
                  <a:cs typeface="+mn-cs"/>
                </a:rPr>
                <a:t>Rev. Linker</a:t>
              </a:r>
              <a:endParaRPr kumimoji="0" lang="en-US" sz="1400" b="0" i="0" u="none" strike="noStrike" kern="1200" cap="none" spc="0" normalizeH="0" baseline="0" noProof="0" dirty="0">
                <a:ln w="6350">
                  <a:solidFill>
                    <a:prstClr val="black"/>
                  </a:solidFill>
                  <a:prstDash val="solid"/>
                </a:ln>
                <a:solidFill>
                  <a:prstClr val="black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-2822191" y="959975"/>
              <a:ext cx="12418765" cy="1464402"/>
              <a:chOff x="-2822191" y="959975"/>
              <a:chExt cx="12418765" cy="1464402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-2506835" y="1444330"/>
                <a:ext cx="640079" cy="80010"/>
                <a:chOff x="46785" y="822589"/>
                <a:chExt cx="1828798" cy="228600"/>
              </a:xfrm>
            </p:grpSpPr>
            <p:grpSp>
              <p:nvGrpSpPr>
                <p:cNvPr id="454" name="Group 453"/>
                <p:cNvGrpSpPr/>
                <p:nvPr/>
              </p:nvGrpSpPr>
              <p:grpSpPr>
                <a:xfrm>
                  <a:off x="46785" y="822589"/>
                  <a:ext cx="914399" cy="228600"/>
                  <a:chOff x="46785" y="822589"/>
                  <a:chExt cx="914399" cy="228600"/>
                </a:xfrm>
              </p:grpSpPr>
              <p:grpSp>
                <p:nvGrpSpPr>
                  <p:cNvPr id="462" name="Group 461"/>
                  <p:cNvGrpSpPr/>
                  <p:nvPr/>
                </p:nvGrpSpPr>
                <p:grpSpPr>
                  <a:xfrm>
                    <a:off x="503984" y="822589"/>
                    <a:ext cx="457200" cy="228600"/>
                    <a:chOff x="503984" y="822589"/>
                    <a:chExt cx="457200" cy="228600"/>
                  </a:xfrm>
                </p:grpSpPr>
                <p:sp>
                  <p:nvSpPr>
                    <p:cNvPr id="466" name="Oval 465"/>
                    <p:cNvSpPr/>
                    <p:nvPr/>
                  </p:nvSpPr>
                  <p:spPr>
                    <a:xfrm>
                      <a:off x="503984" y="822589"/>
                      <a:ext cx="228600" cy="228600"/>
                    </a:xfrm>
                    <a:prstGeom prst="ellipse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7" name="Oval 466"/>
                    <p:cNvSpPr/>
                    <p:nvPr/>
                  </p:nvSpPr>
                  <p:spPr>
                    <a:xfrm>
                      <a:off x="732584" y="822589"/>
                      <a:ext cx="228600" cy="228600"/>
                    </a:xfrm>
                    <a:prstGeom prst="ellipse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63" name="Group 462"/>
                  <p:cNvGrpSpPr/>
                  <p:nvPr/>
                </p:nvGrpSpPr>
                <p:grpSpPr>
                  <a:xfrm>
                    <a:off x="46785" y="822589"/>
                    <a:ext cx="457200" cy="228600"/>
                    <a:chOff x="503984" y="822589"/>
                    <a:chExt cx="457200" cy="228600"/>
                  </a:xfrm>
                </p:grpSpPr>
                <p:sp>
                  <p:nvSpPr>
                    <p:cNvPr id="464" name="Oval 463"/>
                    <p:cNvSpPr/>
                    <p:nvPr/>
                  </p:nvSpPr>
                  <p:spPr>
                    <a:xfrm>
                      <a:off x="503984" y="822589"/>
                      <a:ext cx="228600" cy="228600"/>
                    </a:xfrm>
                    <a:prstGeom prst="ellipse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5" name="Oval 464"/>
                    <p:cNvSpPr/>
                    <p:nvPr/>
                  </p:nvSpPr>
                  <p:spPr>
                    <a:xfrm>
                      <a:off x="732584" y="822589"/>
                      <a:ext cx="228600" cy="228600"/>
                    </a:xfrm>
                    <a:prstGeom prst="ellipse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455" name="Group 454"/>
                <p:cNvGrpSpPr/>
                <p:nvPr/>
              </p:nvGrpSpPr>
              <p:grpSpPr>
                <a:xfrm>
                  <a:off x="961184" y="822589"/>
                  <a:ext cx="914399" cy="228600"/>
                  <a:chOff x="46785" y="822589"/>
                  <a:chExt cx="914399" cy="228600"/>
                </a:xfrm>
              </p:grpSpPr>
              <p:grpSp>
                <p:nvGrpSpPr>
                  <p:cNvPr id="456" name="Group 455"/>
                  <p:cNvGrpSpPr/>
                  <p:nvPr/>
                </p:nvGrpSpPr>
                <p:grpSpPr>
                  <a:xfrm>
                    <a:off x="503984" y="822589"/>
                    <a:ext cx="457200" cy="228600"/>
                    <a:chOff x="503984" y="822589"/>
                    <a:chExt cx="457200" cy="228600"/>
                  </a:xfrm>
                </p:grpSpPr>
                <p:sp>
                  <p:nvSpPr>
                    <p:cNvPr id="460" name="Oval 459"/>
                    <p:cNvSpPr/>
                    <p:nvPr/>
                  </p:nvSpPr>
                  <p:spPr>
                    <a:xfrm>
                      <a:off x="503984" y="822589"/>
                      <a:ext cx="228600" cy="228600"/>
                    </a:xfrm>
                    <a:prstGeom prst="ellipse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61" name="Oval 460"/>
                    <p:cNvSpPr/>
                    <p:nvPr/>
                  </p:nvSpPr>
                  <p:spPr>
                    <a:xfrm>
                      <a:off x="732584" y="822589"/>
                      <a:ext cx="228600" cy="228600"/>
                    </a:xfrm>
                    <a:prstGeom prst="ellipse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57" name="Group 456"/>
                  <p:cNvGrpSpPr/>
                  <p:nvPr/>
                </p:nvGrpSpPr>
                <p:grpSpPr>
                  <a:xfrm>
                    <a:off x="46785" y="822589"/>
                    <a:ext cx="457200" cy="228600"/>
                    <a:chOff x="503984" y="822589"/>
                    <a:chExt cx="457200" cy="228600"/>
                  </a:xfrm>
                </p:grpSpPr>
                <p:sp>
                  <p:nvSpPr>
                    <p:cNvPr id="458" name="Oval 457"/>
                    <p:cNvSpPr/>
                    <p:nvPr/>
                  </p:nvSpPr>
                  <p:spPr>
                    <a:xfrm>
                      <a:off x="503984" y="822589"/>
                      <a:ext cx="228600" cy="228600"/>
                    </a:xfrm>
                    <a:prstGeom prst="ellipse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59" name="Oval 458"/>
                    <p:cNvSpPr/>
                    <p:nvPr/>
                  </p:nvSpPr>
                  <p:spPr>
                    <a:xfrm>
                      <a:off x="732584" y="822589"/>
                      <a:ext cx="228600" cy="228600"/>
                    </a:xfrm>
                    <a:prstGeom prst="ellipse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21" name="Group 20"/>
              <p:cNvGrpSpPr/>
              <p:nvPr/>
            </p:nvGrpSpPr>
            <p:grpSpPr>
              <a:xfrm>
                <a:off x="-1866756" y="1444330"/>
                <a:ext cx="640079" cy="80010"/>
                <a:chOff x="46785" y="822589"/>
                <a:chExt cx="1828798" cy="228600"/>
              </a:xfrm>
            </p:grpSpPr>
            <p:grpSp>
              <p:nvGrpSpPr>
                <p:cNvPr id="440" name="Group 439"/>
                <p:cNvGrpSpPr/>
                <p:nvPr/>
              </p:nvGrpSpPr>
              <p:grpSpPr>
                <a:xfrm>
                  <a:off x="46785" y="822589"/>
                  <a:ext cx="914399" cy="228600"/>
                  <a:chOff x="46785" y="822589"/>
                  <a:chExt cx="914399" cy="228600"/>
                </a:xfrm>
              </p:grpSpPr>
              <p:grpSp>
                <p:nvGrpSpPr>
                  <p:cNvPr id="448" name="Group 447"/>
                  <p:cNvGrpSpPr/>
                  <p:nvPr/>
                </p:nvGrpSpPr>
                <p:grpSpPr>
                  <a:xfrm>
                    <a:off x="503984" y="822589"/>
                    <a:ext cx="457200" cy="228600"/>
                    <a:chOff x="503984" y="822589"/>
                    <a:chExt cx="457200" cy="228600"/>
                  </a:xfrm>
                </p:grpSpPr>
                <p:sp>
                  <p:nvSpPr>
                    <p:cNvPr id="452" name="Oval 451"/>
                    <p:cNvSpPr/>
                    <p:nvPr/>
                  </p:nvSpPr>
                  <p:spPr>
                    <a:xfrm>
                      <a:off x="503984" y="822589"/>
                      <a:ext cx="228600" cy="228600"/>
                    </a:xfrm>
                    <a:prstGeom prst="ellipse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53" name="Oval 452"/>
                    <p:cNvSpPr/>
                    <p:nvPr/>
                  </p:nvSpPr>
                  <p:spPr>
                    <a:xfrm>
                      <a:off x="732584" y="822589"/>
                      <a:ext cx="228600" cy="228600"/>
                    </a:xfrm>
                    <a:prstGeom prst="ellipse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49" name="Group 448"/>
                  <p:cNvGrpSpPr/>
                  <p:nvPr/>
                </p:nvGrpSpPr>
                <p:grpSpPr>
                  <a:xfrm>
                    <a:off x="46785" y="822589"/>
                    <a:ext cx="457200" cy="228600"/>
                    <a:chOff x="503984" y="822589"/>
                    <a:chExt cx="457200" cy="228600"/>
                  </a:xfrm>
                </p:grpSpPr>
                <p:sp>
                  <p:nvSpPr>
                    <p:cNvPr id="450" name="Oval 449"/>
                    <p:cNvSpPr/>
                    <p:nvPr/>
                  </p:nvSpPr>
                  <p:spPr>
                    <a:xfrm>
                      <a:off x="503984" y="822589"/>
                      <a:ext cx="228600" cy="228600"/>
                    </a:xfrm>
                    <a:prstGeom prst="ellipse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51" name="Oval 450"/>
                    <p:cNvSpPr/>
                    <p:nvPr/>
                  </p:nvSpPr>
                  <p:spPr>
                    <a:xfrm>
                      <a:off x="732584" y="822589"/>
                      <a:ext cx="228600" cy="228600"/>
                    </a:xfrm>
                    <a:prstGeom prst="ellipse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441" name="Group 440"/>
                <p:cNvGrpSpPr/>
                <p:nvPr/>
              </p:nvGrpSpPr>
              <p:grpSpPr>
                <a:xfrm>
                  <a:off x="961184" y="822589"/>
                  <a:ext cx="914399" cy="228600"/>
                  <a:chOff x="46785" y="822589"/>
                  <a:chExt cx="914399" cy="228600"/>
                </a:xfrm>
              </p:grpSpPr>
              <p:grpSp>
                <p:nvGrpSpPr>
                  <p:cNvPr id="442" name="Group 441"/>
                  <p:cNvGrpSpPr/>
                  <p:nvPr/>
                </p:nvGrpSpPr>
                <p:grpSpPr>
                  <a:xfrm>
                    <a:off x="503984" y="822589"/>
                    <a:ext cx="457200" cy="228600"/>
                    <a:chOff x="503984" y="822589"/>
                    <a:chExt cx="457200" cy="228600"/>
                  </a:xfrm>
                </p:grpSpPr>
                <p:sp>
                  <p:nvSpPr>
                    <p:cNvPr id="446" name="Oval 445"/>
                    <p:cNvSpPr/>
                    <p:nvPr/>
                  </p:nvSpPr>
                  <p:spPr>
                    <a:xfrm>
                      <a:off x="503984" y="822589"/>
                      <a:ext cx="228600" cy="228600"/>
                    </a:xfrm>
                    <a:prstGeom prst="ellipse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47" name="Oval 446"/>
                    <p:cNvSpPr/>
                    <p:nvPr/>
                  </p:nvSpPr>
                  <p:spPr>
                    <a:xfrm>
                      <a:off x="732584" y="822589"/>
                      <a:ext cx="228600" cy="228600"/>
                    </a:xfrm>
                    <a:prstGeom prst="ellipse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43" name="Group 442"/>
                  <p:cNvGrpSpPr/>
                  <p:nvPr/>
                </p:nvGrpSpPr>
                <p:grpSpPr>
                  <a:xfrm>
                    <a:off x="46785" y="822589"/>
                    <a:ext cx="457200" cy="228600"/>
                    <a:chOff x="503984" y="822589"/>
                    <a:chExt cx="457200" cy="228600"/>
                  </a:xfrm>
                </p:grpSpPr>
                <p:sp>
                  <p:nvSpPr>
                    <p:cNvPr id="444" name="Oval 443"/>
                    <p:cNvSpPr/>
                    <p:nvPr/>
                  </p:nvSpPr>
                  <p:spPr>
                    <a:xfrm>
                      <a:off x="503984" y="822589"/>
                      <a:ext cx="228600" cy="228600"/>
                    </a:xfrm>
                    <a:prstGeom prst="ellipse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45" name="Oval 444"/>
                    <p:cNvSpPr/>
                    <p:nvPr/>
                  </p:nvSpPr>
                  <p:spPr>
                    <a:xfrm>
                      <a:off x="732584" y="822589"/>
                      <a:ext cx="228600" cy="228600"/>
                    </a:xfrm>
                    <a:prstGeom prst="ellipse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22" name="Group 21"/>
              <p:cNvGrpSpPr/>
              <p:nvPr/>
            </p:nvGrpSpPr>
            <p:grpSpPr>
              <a:xfrm>
                <a:off x="-1226677" y="1444330"/>
                <a:ext cx="640079" cy="80010"/>
                <a:chOff x="46785" y="822589"/>
                <a:chExt cx="1828798" cy="228600"/>
              </a:xfrm>
              <a:solidFill>
                <a:srgbClr val="FF0000"/>
              </a:solidFill>
            </p:grpSpPr>
            <p:grpSp>
              <p:nvGrpSpPr>
                <p:cNvPr id="426" name="Group 425"/>
                <p:cNvGrpSpPr/>
                <p:nvPr/>
              </p:nvGrpSpPr>
              <p:grpSpPr>
                <a:xfrm>
                  <a:off x="46785" y="822589"/>
                  <a:ext cx="914399" cy="228600"/>
                  <a:chOff x="46785" y="822589"/>
                  <a:chExt cx="914399" cy="228600"/>
                </a:xfrm>
                <a:grpFill/>
              </p:grpSpPr>
              <p:grpSp>
                <p:nvGrpSpPr>
                  <p:cNvPr id="434" name="Group 433"/>
                  <p:cNvGrpSpPr/>
                  <p:nvPr/>
                </p:nvGrpSpPr>
                <p:grpSpPr>
                  <a:xfrm>
                    <a:off x="503984" y="822589"/>
                    <a:ext cx="457200" cy="228600"/>
                    <a:chOff x="503984" y="822589"/>
                    <a:chExt cx="457200" cy="228600"/>
                  </a:xfrm>
                  <a:grpFill/>
                </p:grpSpPr>
                <p:sp>
                  <p:nvSpPr>
                    <p:cNvPr id="438" name="Oval 437"/>
                    <p:cNvSpPr/>
                    <p:nvPr/>
                  </p:nvSpPr>
                  <p:spPr>
                    <a:xfrm>
                      <a:off x="503984" y="822589"/>
                      <a:ext cx="228600" cy="228600"/>
                    </a:xfrm>
                    <a:prstGeom prst="ellipse">
                      <a:avLst/>
                    </a:prstGeom>
                    <a:grp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39" name="Oval 438"/>
                    <p:cNvSpPr/>
                    <p:nvPr/>
                  </p:nvSpPr>
                  <p:spPr>
                    <a:xfrm>
                      <a:off x="732584" y="822589"/>
                      <a:ext cx="228600" cy="228600"/>
                    </a:xfrm>
                    <a:prstGeom prst="ellipse">
                      <a:avLst/>
                    </a:prstGeom>
                    <a:grp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35" name="Group 434"/>
                  <p:cNvGrpSpPr/>
                  <p:nvPr/>
                </p:nvGrpSpPr>
                <p:grpSpPr>
                  <a:xfrm>
                    <a:off x="46785" y="822589"/>
                    <a:ext cx="457200" cy="228600"/>
                    <a:chOff x="503984" y="822589"/>
                    <a:chExt cx="457200" cy="228600"/>
                  </a:xfrm>
                  <a:grpFill/>
                </p:grpSpPr>
                <p:sp>
                  <p:nvSpPr>
                    <p:cNvPr id="436" name="Oval 435"/>
                    <p:cNvSpPr/>
                    <p:nvPr/>
                  </p:nvSpPr>
                  <p:spPr>
                    <a:xfrm>
                      <a:off x="503984" y="822589"/>
                      <a:ext cx="228600" cy="228600"/>
                    </a:xfrm>
                    <a:prstGeom prst="ellipse">
                      <a:avLst/>
                    </a:prstGeom>
                    <a:grp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37" name="Oval 436"/>
                    <p:cNvSpPr/>
                    <p:nvPr/>
                  </p:nvSpPr>
                  <p:spPr>
                    <a:xfrm>
                      <a:off x="732584" y="822589"/>
                      <a:ext cx="228600" cy="228600"/>
                    </a:xfrm>
                    <a:prstGeom prst="ellipse">
                      <a:avLst/>
                    </a:prstGeom>
                    <a:grp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427" name="Group 426"/>
                <p:cNvGrpSpPr/>
                <p:nvPr/>
              </p:nvGrpSpPr>
              <p:grpSpPr>
                <a:xfrm>
                  <a:off x="961184" y="822589"/>
                  <a:ext cx="914399" cy="228600"/>
                  <a:chOff x="46785" y="822589"/>
                  <a:chExt cx="914399" cy="228600"/>
                </a:xfrm>
                <a:grpFill/>
              </p:grpSpPr>
              <p:grpSp>
                <p:nvGrpSpPr>
                  <p:cNvPr id="428" name="Group 427"/>
                  <p:cNvGrpSpPr/>
                  <p:nvPr/>
                </p:nvGrpSpPr>
                <p:grpSpPr>
                  <a:xfrm>
                    <a:off x="503984" y="822589"/>
                    <a:ext cx="457200" cy="228600"/>
                    <a:chOff x="503984" y="822589"/>
                    <a:chExt cx="457200" cy="228600"/>
                  </a:xfrm>
                  <a:grpFill/>
                </p:grpSpPr>
                <p:sp>
                  <p:nvSpPr>
                    <p:cNvPr id="432" name="Oval 431"/>
                    <p:cNvSpPr/>
                    <p:nvPr/>
                  </p:nvSpPr>
                  <p:spPr>
                    <a:xfrm>
                      <a:off x="503984" y="822589"/>
                      <a:ext cx="228600" cy="228600"/>
                    </a:xfrm>
                    <a:prstGeom prst="ellipse">
                      <a:avLst/>
                    </a:prstGeom>
                    <a:grp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33" name="Oval 432"/>
                    <p:cNvSpPr/>
                    <p:nvPr/>
                  </p:nvSpPr>
                  <p:spPr>
                    <a:xfrm>
                      <a:off x="732584" y="822589"/>
                      <a:ext cx="228600" cy="228600"/>
                    </a:xfrm>
                    <a:prstGeom prst="ellipse">
                      <a:avLst/>
                    </a:prstGeom>
                    <a:grp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29" name="Group 428"/>
                  <p:cNvGrpSpPr/>
                  <p:nvPr/>
                </p:nvGrpSpPr>
                <p:grpSpPr>
                  <a:xfrm>
                    <a:off x="46785" y="822589"/>
                    <a:ext cx="457200" cy="228600"/>
                    <a:chOff x="503984" y="822589"/>
                    <a:chExt cx="457200" cy="228600"/>
                  </a:xfrm>
                  <a:grpFill/>
                </p:grpSpPr>
                <p:sp>
                  <p:nvSpPr>
                    <p:cNvPr id="430" name="Oval 429"/>
                    <p:cNvSpPr/>
                    <p:nvPr/>
                  </p:nvSpPr>
                  <p:spPr>
                    <a:xfrm>
                      <a:off x="503984" y="822589"/>
                      <a:ext cx="228600" cy="228600"/>
                    </a:xfrm>
                    <a:prstGeom prst="ellipse">
                      <a:avLst/>
                    </a:prstGeom>
                    <a:grp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31" name="Oval 430"/>
                    <p:cNvSpPr/>
                    <p:nvPr/>
                  </p:nvSpPr>
                  <p:spPr>
                    <a:xfrm>
                      <a:off x="732584" y="822589"/>
                      <a:ext cx="228600" cy="228600"/>
                    </a:xfrm>
                    <a:prstGeom prst="ellipse">
                      <a:avLst/>
                    </a:prstGeom>
                    <a:grp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23" name="Group 22"/>
              <p:cNvGrpSpPr/>
              <p:nvPr/>
            </p:nvGrpSpPr>
            <p:grpSpPr>
              <a:xfrm>
                <a:off x="-586598" y="1444330"/>
                <a:ext cx="640079" cy="80010"/>
                <a:chOff x="46785" y="822589"/>
                <a:chExt cx="1828798" cy="228600"/>
              </a:xfrm>
            </p:grpSpPr>
            <p:grpSp>
              <p:nvGrpSpPr>
                <p:cNvPr id="412" name="Group 411"/>
                <p:cNvGrpSpPr/>
                <p:nvPr/>
              </p:nvGrpSpPr>
              <p:grpSpPr>
                <a:xfrm>
                  <a:off x="46785" y="822589"/>
                  <a:ext cx="914399" cy="228600"/>
                  <a:chOff x="46785" y="822589"/>
                  <a:chExt cx="914399" cy="228600"/>
                </a:xfrm>
              </p:grpSpPr>
              <p:grpSp>
                <p:nvGrpSpPr>
                  <p:cNvPr id="420" name="Group 419"/>
                  <p:cNvGrpSpPr/>
                  <p:nvPr/>
                </p:nvGrpSpPr>
                <p:grpSpPr>
                  <a:xfrm>
                    <a:off x="503984" y="822589"/>
                    <a:ext cx="457200" cy="228600"/>
                    <a:chOff x="503984" y="822589"/>
                    <a:chExt cx="457200" cy="228600"/>
                  </a:xfrm>
                </p:grpSpPr>
                <p:sp>
                  <p:nvSpPr>
                    <p:cNvPr id="424" name="Oval 423"/>
                    <p:cNvSpPr/>
                    <p:nvPr/>
                  </p:nvSpPr>
                  <p:spPr>
                    <a:xfrm>
                      <a:off x="503984" y="822589"/>
                      <a:ext cx="228600" cy="228600"/>
                    </a:xfrm>
                    <a:prstGeom prst="ellipse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5" name="Oval 424"/>
                    <p:cNvSpPr/>
                    <p:nvPr/>
                  </p:nvSpPr>
                  <p:spPr>
                    <a:xfrm>
                      <a:off x="732584" y="822589"/>
                      <a:ext cx="228600" cy="228600"/>
                    </a:xfrm>
                    <a:prstGeom prst="ellipse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21" name="Group 420"/>
                  <p:cNvGrpSpPr/>
                  <p:nvPr/>
                </p:nvGrpSpPr>
                <p:grpSpPr>
                  <a:xfrm>
                    <a:off x="46785" y="822589"/>
                    <a:ext cx="457200" cy="228600"/>
                    <a:chOff x="503984" y="822589"/>
                    <a:chExt cx="457200" cy="228600"/>
                  </a:xfrm>
                </p:grpSpPr>
                <p:sp>
                  <p:nvSpPr>
                    <p:cNvPr id="422" name="Oval 421"/>
                    <p:cNvSpPr/>
                    <p:nvPr/>
                  </p:nvSpPr>
                  <p:spPr>
                    <a:xfrm>
                      <a:off x="503984" y="822589"/>
                      <a:ext cx="228600" cy="228600"/>
                    </a:xfrm>
                    <a:prstGeom prst="ellipse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23" name="Oval 422"/>
                    <p:cNvSpPr/>
                    <p:nvPr/>
                  </p:nvSpPr>
                  <p:spPr>
                    <a:xfrm>
                      <a:off x="732584" y="822589"/>
                      <a:ext cx="228600" cy="228600"/>
                    </a:xfrm>
                    <a:prstGeom prst="ellipse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413" name="Group 412"/>
                <p:cNvGrpSpPr/>
                <p:nvPr/>
              </p:nvGrpSpPr>
              <p:grpSpPr>
                <a:xfrm>
                  <a:off x="961184" y="822589"/>
                  <a:ext cx="914399" cy="228600"/>
                  <a:chOff x="46785" y="822589"/>
                  <a:chExt cx="914399" cy="228600"/>
                </a:xfrm>
              </p:grpSpPr>
              <p:grpSp>
                <p:nvGrpSpPr>
                  <p:cNvPr id="414" name="Group 413"/>
                  <p:cNvGrpSpPr/>
                  <p:nvPr/>
                </p:nvGrpSpPr>
                <p:grpSpPr>
                  <a:xfrm>
                    <a:off x="503984" y="822589"/>
                    <a:ext cx="457200" cy="228600"/>
                    <a:chOff x="503984" y="822589"/>
                    <a:chExt cx="457200" cy="228600"/>
                  </a:xfrm>
                </p:grpSpPr>
                <p:sp>
                  <p:nvSpPr>
                    <p:cNvPr id="418" name="Oval 417"/>
                    <p:cNvSpPr/>
                    <p:nvPr/>
                  </p:nvSpPr>
                  <p:spPr>
                    <a:xfrm>
                      <a:off x="503984" y="822589"/>
                      <a:ext cx="228600" cy="228600"/>
                    </a:xfrm>
                    <a:prstGeom prst="ellipse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9" name="Oval 418"/>
                    <p:cNvSpPr/>
                    <p:nvPr/>
                  </p:nvSpPr>
                  <p:spPr>
                    <a:xfrm>
                      <a:off x="732584" y="822589"/>
                      <a:ext cx="228600" cy="228600"/>
                    </a:xfrm>
                    <a:prstGeom prst="ellipse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15" name="Group 414"/>
                  <p:cNvGrpSpPr/>
                  <p:nvPr/>
                </p:nvGrpSpPr>
                <p:grpSpPr>
                  <a:xfrm>
                    <a:off x="46785" y="822589"/>
                    <a:ext cx="457200" cy="228600"/>
                    <a:chOff x="503984" y="822589"/>
                    <a:chExt cx="457200" cy="228600"/>
                  </a:xfrm>
                </p:grpSpPr>
                <p:sp>
                  <p:nvSpPr>
                    <p:cNvPr id="416" name="Oval 415"/>
                    <p:cNvSpPr/>
                    <p:nvPr/>
                  </p:nvSpPr>
                  <p:spPr>
                    <a:xfrm>
                      <a:off x="503984" y="822589"/>
                      <a:ext cx="228600" cy="228600"/>
                    </a:xfrm>
                    <a:prstGeom prst="ellipse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7" name="Oval 416"/>
                    <p:cNvSpPr/>
                    <p:nvPr/>
                  </p:nvSpPr>
                  <p:spPr>
                    <a:xfrm>
                      <a:off x="732584" y="822589"/>
                      <a:ext cx="228600" cy="228600"/>
                    </a:xfrm>
                    <a:prstGeom prst="ellipse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sp>
            <p:nvSpPr>
              <p:cNvPr id="24" name="TextBox 23"/>
              <p:cNvSpPr txBox="1"/>
              <p:nvPr/>
            </p:nvSpPr>
            <p:spPr>
              <a:xfrm>
                <a:off x="-2815265" y="1317558"/>
                <a:ext cx="3880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5’-</a:t>
                </a: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-174179" y="1113865"/>
                <a:ext cx="4204204" cy="30777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400" b="1" i="0" u="none" strike="noStrike" kern="1200" cap="none" spc="0" normalizeH="0" baseline="0" noProof="0" dirty="0" smtClean="0">
                    <a:ln w="3175">
                      <a:solidFill>
                        <a:prstClr val="black"/>
                      </a:solidFill>
                      <a:prstDash val="solid"/>
                    </a:ln>
                    <a:solidFill>
                      <a:srgbClr val="9BBB59"/>
                    </a:solidFill>
                    <a:effectLst>
                      <a:outerShdw blurRad="50000" dist="50800" dir="7500000" algn="tl">
                        <a:srgbClr val="000000">
                          <a:shade val="5000"/>
                          <a:alpha val="35000"/>
                        </a:srgbClr>
                      </a:outerShdw>
                    </a:effectLst>
                    <a:uLnTx/>
                    <a:uFillTx/>
                    <a:latin typeface="Calibri"/>
                    <a:ea typeface="+mn-ea"/>
                    <a:cs typeface="+mn-cs"/>
                  </a:rPr>
                  <a:t>For. Barcode      </a:t>
                </a:r>
                <a:r>
                  <a:rPr kumimoji="0" lang="nl-NL" sz="1400" b="1" i="0" u="none" strike="noStrike" kern="1200" cap="none" spc="0" normalizeH="0" baseline="0" noProof="0" dirty="0" smtClean="0">
                    <a:ln w="3175">
                      <a:solidFill>
                        <a:prstClr val="black"/>
                      </a:solidFill>
                      <a:prstDash val="solid"/>
                    </a:ln>
                    <a:solidFill>
                      <a:srgbClr val="FFFF00"/>
                    </a:solidFill>
                    <a:effectLst>
                      <a:outerShdw blurRad="50000" dist="50800" dir="7500000" algn="tl">
                        <a:srgbClr val="000000">
                          <a:shade val="5000"/>
                          <a:alpha val="35000"/>
                        </a:srgbClr>
                      </a:outerShdw>
                    </a:effectLst>
                    <a:uLnTx/>
                    <a:uFillTx/>
                    <a:latin typeface="Calibri"/>
                    <a:ea typeface="+mn-ea"/>
                    <a:cs typeface="+mn-cs"/>
                  </a:rPr>
                  <a:t>For. Primer</a:t>
                </a:r>
                <a:endParaRPr kumimoji="0" lang="en-US" sz="1400" b="1" i="0" u="none" strike="noStrike" kern="1200" cap="none" spc="0" normalizeH="0" baseline="0" noProof="0" dirty="0">
                  <a:ln w="3175">
                    <a:solidFill>
                      <a:prstClr val="black"/>
                    </a:solidFill>
                    <a:prstDash val="solid"/>
                  </a:ln>
                  <a:solidFill>
                    <a:srgbClr val="FFFF00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308946" y="959975"/>
                <a:ext cx="15263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400" b="1" i="0" u="none" strike="noStrike" kern="1200" cap="none" spc="0" normalizeH="0" baseline="0" noProof="0" dirty="0" smtClean="0">
                    <a:ln w="6350">
                      <a:noFill/>
                      <a:prstDash val="solid"/>
                    </a:ln>
                    <a:solidFill>
                      <a:prstClr val="black"/>
                    </a:solidFill>
                    <a:effectLst>
                      <a:outerShdw blurRad="50000" dist="50800" dir="7500000" algn="tl">
                        <a:srgbClr val="000000">
                          <a:shade val="5000"/>
                          <a:alpha val="35000"/>
                        </a:srgbClr>
                      </a:outerShdw>
                    </a:effectLst>
                    <a:uLnTx/>
                    <a:uFillTx/>
                    <a:latin typeface="Calibri"/>
                    <a:ea typeface="+mn-ea"/>
                    <a:cs typeface="+mn-cs"/>
                  </a:rPr>
                  <a:t>For. Linker</a:t>
                </a:r>
                <a:endParaRPr kumimoji="0" lang="en-US" sz="1400" b="1" i="0" u="none" strike="noStrike" kern="1200" cap="none" spc="0" normalizeH="0" baseline="0" noProof="0" dirty="0">
                  <a:ln w="6350">
                    <a:noFill/>
                    <a:prstDash val="solid"/>
                  </a:ln>
                  <a:solidFill>
                    <a:prstClr val="black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-1564304" y="1113864"/>
                <a:ext cx="15263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400" b="1" i="0" u="none" strike="noStrike" kern="1200" cap="none" spc="0" normalizeH="0" baseline="0" noProof="0" dirty="0" smtClean="0">
                    <a:ln w="6350">
                      <a:solidFill>
                        <a:prstClr val="black"/>
                      </a:solidFill>
                      <a:prstDash val="solid"/>
                    </a:ln>
                    <a:solidFill>
                      <a:srgbClr val="FF0000"/>
                    </a:solidFill>
                    <a:effectLst>
                      <a:outerShdw blurRad="50000" dist="50800" dir="7500000" algn="tl">
                        <a:srgbClr val="000000">
                          <a:shade val="5000"/>
                          <a:alpha val="35000"/>
                        </a:srgbClr>
                      </a:outerShdw>
                    </a:effectLst>
                    <a:uLnTx/>
                    <a:uFillTx/>
                    <a:latin typeface="Calibri"/>
                    <a:ea typeface="+mn-ea"/>
                    <a:cs typeface="+mn-cs"/>
                  </a:rPr>
                  <a:t>Illumina Barcode</a:t>
                </a:r>
                <a:endParaRPr kumimoji="0" lang="en-US" sz="1400" b="1" i="0" u="none" strike="noStrike" kern="1200" cap="none" spc="0" normalizeH="0" baseline="0" noProof="0" dirty="0">
                  <a:ln w="6350">
                    <a:solidFill>
                      <a:prstClr val="black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50000" dist="50800" dir="7500000" algn="tl">
                      <a:srgbClr val="000000">
                        <a:shade val="5000"/>
                        <a:alpha val="35000"/>
                      </a:srgbClr>
                    </a:outerShdw>
                  </a:effectLst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-2513761" y="1995645"/>
                <a:ext cx="640079" cy="80010"/>
                <a:chOff x="46785" y="822589"/>
                <a:chExt cx="1828798" cy="228600"/>
              </a:xfrm>
            </p:grpSpPr>
            <p:grpSp>
              <p:nvGrpSpPr>
                <p:cNvPr id="398" name="Group 397"/>
                <p:cNvGrpSpPr/>
                <p:nvPr/>
              </p:nvGrpSpPr>
              <p:grpSpPr>
                <a:xfrm>
                  <a:off x="46785" y="822589"/>
                  <a:ext cx="914399" cy="228600"/>
                  <a:chOff x="46785" y="822589"/>
                  <a:chExt cx="914399" cy="228600"/>
                </a:xfrm>
              </p:grpSpPr>
              <p:grpSp>
                <p:nvGrpSpPr>
                  <p:cNvPr id="406" name="Group 405"/>
                  <p:cNvGrpSpPr/>
                  <p:nvPr/>
                </p:nvGrpSpPr>
                <p:grpSpPr>
                  <a:xfrm>
                    <a:off x="503984" y="822589"/>
                    <a:ext cx="457200" cy="228600"/>
                    <a:chOff x="503984" y="822589"/>
                    <a:chExt cx="457200" cy="228600"/>
                  </a:xfrm>
                </p:grpSpPr>
                <p:sp>
                  <p:nvSpPr>
                    <p:cNvPr id="410" name="Oval 409"/>
                    <p:cNvSpPr/>
                    <p:nvPr/>
                  </p:nvSpPr>
                  <p:spPr>
                    <a:xfrm>
                      <a:off x="503984" y="822589"/>
                      <a:ext cx="228600" cy="228600"/>
                    </a:xfrm>
                    <a:prstGeom prst="ellipse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11" name="Oval 410"/>
                    <p:cNvSpPr/>
                    <p:nvPr/>
                  </p:nvSpPr>
                  <p:spPr>
                    <a:xfrm>
                      <a:off x="732584" y="822589"/>
                      <a:ext cx="228600" cy="228600"/>
                    </a:xfrm>
                    <a:prstGeom prst="ellipse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07" name="Group 406"/>
                  <p:cNvGrpSpPr/>
                  <p:nvPr/>
                </p:nvGrpSpPr>
                <p:grpSpPr>
                  <a:xfrm>
                    <a:off x="46785" y="822589"/>
                    <a:ext cx="457200" cy="228600"/>
                    <a:chOff x="503984" y="822589"/>
                    <a:chExt cx="457200" cy="228600"/>
                  </a:xfrm>
                </p:grpSpPr>
                <p:sp>
                  <p:nvSpPr>
                    <p:cNvPr id="408" name="Oval 407"/>
                    <p:cNvSpPr/>
                    <p:nvPr/>
                  </p:nvSpPr>
                  <p:spPr>
                    <a:xfrm>
                      <a:off x="503984" y="822589"/>
                      <a:ext cx="228600" cy="228600"/>
                    </a:xfrm>
                    <a:prstGeom prst="ellipse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09" name="Oval 408"/>
                    <p:cNvSpPr/>
                    <p:nvPr/>
                  </p:nvSpPr>
                  <p:spPr>
                    <a:xfrm>
                      <a:off x="732584" y="822589"/>
                      <a:ext cx="228600" cy="228600"/>
                    </a:xfrm>
                    <a:prstGeom prst="ellipse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399" name="Group 398"/>
                <p:cNvGrpSpPr/>
                <p:nvPr/>
              </p:nvGrpSpPr>
              <p:grpSpPr>
                <a:xfrm>
                  <a:off x="961184" y="822589"/>
                  <a:ext cx="914399" cy="228600"/>
                  <a:chOff x="46785" y="822589"/>
                  <a:chExt cx="914399" cy="228600"/>
                </a:xfrm>
              </p:grpSpPr>
              <p:grpSp>
                <p:nvGrpSpPr>
                  <p:cNvPr id="400" name="Group 399"/>
                  <p:cNvGrpSpPr/>
                  <p:nvPr/>
                </p:nvGrpSpPr>
                <p:grpSpPr>
                  <a:xfrm>
                    <a:off x="503984" y="822589"/>
                    <a:ext cx="457200" cy="228600"/>
                    <a:chOff x="503984" y="822589"/>
                    <a:chExt cx="457200" cy="228600"/>
                  </a:xfrm>
                </p:grpSpPr>
                <p:sp>
                  <p:nvSpPr>
                    <p:cNvPr id="404" name="Oval 403"/>
                    <p:cNvSpPr/>
                    <p:nvPr/>
                  </p:nvSpPr>
                  <p:spPr>
                    <a:xfrm>
                      <a:off x="503984" y="822589"/>
                      <a:ext cx="228600" cy="228600"/>
                    </a:xfrm>
                    <a:prstGeom prst="ellipse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05" name="Oval 404"/>
                    <p:cNvSpPr/>
                    <p:nvPr/>
                  </p:nvSpPr>
                  <p:spPr>
                    <a:xfrm>
                      <a:off x="732584" y="822589"/>
                      <a:ext cx="228600" cy="228600"/>
                    </a:xfrm>
                    <a:prstGeom prst="ellipse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01" name="Group 400"/>
                  <p:cNvGrpSpPr/>
                  <p:nvPr/>
                </p:nvGrpSpPr>
                <p:grpSpPr>
                  <a:xfrm>
                    <a:off x="46785" y="822589"/>
                    <a:ext cx="457200" cy="228600"/>
                    <a:chOff x="503984" y="822589"/>
                    <a:chExt cx="457200" cy="228600"/>
                  </a:xfrm>
                </p:grpSpPr>
                <p:sp>
                  <p:nvSpPr>
                    <p:cNvPr id="402" name="Oval 401"/>
                    <p:cNvSpPr/>
                    <p:nvPr/>
                  </p:nvSpPr>
                  <p:spPr>
                    <a:xfrm>
                      <a:off x="503984" y="822589"/>
                      <a:ext cx="228600" cy="228600"/>
                    </a:xfrm>
                    <a:prstGeom prst="ellipse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03" name="Oval 402"/>
                    <p:cNvSpPr/>
                    <p:nvPr/>
                  </p:nvSpPr>
                  <p:spPr>
                    <a:xfrm>
                      <a:off x="732584" y="822589"/>
                      <a:ext cx="228600" cy="228600"/>
                    </a:xfrm>
                    <a:prstGeom prst="ellipse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29" name="Group 28"/>
              <p:cNvGrpSpPr/>
              <p:nvPr/>
            </p:nvGrpSpPr>
            <p:grpSpPr>
              <a:xfrm>
                <a:off x="-1873682" y="1995645"/>
                <a:ext cx="640079" cy="80010"/>
                <a:chOff x="46785" y="822589"/>
                <a:chExt cx="1828798" cy="228600"/>
              </a:xfrm>
            </p:grpSpPr>
            <p:grpSp>
              <p:nvGrpSpPr>
                <p:cNvPr id="384" name="Group 383"/>
                <p:cNvGrpSpPr/>
                <p:nvPr/>
              </p:nvGrpSpPr>
              <p:grpSpPr>
                <a:xfrm>
                  <a:off x="46785" y="822589"/>
                  <a:ext cx="914399" cy="228600"/>
                  <a:chOff x="46785" y="822589"/>
                  <a:chExt cx="914399" cy="228600"/>
                </a:xfrm>
              </p:grpSpPr>
              <p:grpSp>
                <p:nvGrpSpPr>
                  <p:cNvPr id="392" name="Group 391"/>
                  <p:cNvGrpSpPr/>
                  <p:nvPr/>
                </p:nvGrpSpPr>
                <p:grpSpPr>
                  <a:xfrm>
                    <a:off x="503984" y="822589"/>
                    <a:ext cx="457200" cy="228600"/>
                    <a:chOff x="503984" y="822589"/>
                    <a:chExt cx="457200" cy="228600"/>
                  </a:xfrm>
                </p:grpSpPr>
                <p:sp>
                  <p:nvSpPr>
                    <p:cNvPr id="396" name="Oval 395"/>
                    <p:cNvSpPr/>
                    <p:nvPr/>
                  </p:nvSpPr>
                  <p:spPr>
                    <a:xfrm>
                      <a:off x="503984" y="822589"/>
                      <a:ext cx="228600" cy="228600"/>
                    </a:xfrm>
                    <a:prstGeom prst="ellipse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97" name="Oval 396"/>
                    <p:cNvSpPr/>
                    <p:nvPr/>
                  </p:nvSpPr>
                  <p:spPr>
                    <a:xfrm>
                      <a:off x="732584" y="822589"/>
                      <a:ext cx="228600" cy="228600"/>
                    </a:xfrm>
                    <a:prstGeom prst="ellipse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93" name="Group 392"/>
                  <p:cNvGrpSpPr/>
                  <p:nvPr/>
                </p:nvGrpSpPr>
                <p:grpSpPr>
                  <a:xfrm>
                    <a:off x="46785" y="822589"/>
                    <a:ext cx="457200" cy="228600"/>
                    <a:chOff x="503984" y="822589"/>
                    <a:chExt cx="457200" cy="228600"/>
                  </a:xfrm>
                </p:grpSpPr>
                <p:sp>
                  <p:nvSpPr>
                    <p:cNvPr id="394" name="Oval 393"/>
                    <p:cNvSpPr/>
                    <p:nvPr/>
                  </p:nvSpPr>
                  <p:spPr>
                    <a:xfrm>
                      <a:off x="503984" y="822589"/>
                      <a:ext cx="228600" cy="228600"/>
                    </a:xfrm>
                    <a:prstGeom prst="ellipse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95" name="Oval 394"/>
                    <p:cNvSpPr/>
                    <p:nvPr/>
                  </p:nvSpPr>
                  <p:spPr>
                    <a:xfrm>
                      <a:off x="732584" y="822589"/>
                      <a:ext cx="228600" cy="228600"/>
                    </a:xfrm>
                    <a:prstGeom prst="ellipse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385" name="Group 384"/>
                <p:cNvGrpSpPr/>
                <p:nvPr/>
              </p:nvGrpSpPr>
              <p:grpSpPr>
                <a:xfrm>
                  <a:off x="961184" y="822589"/>
                  <a:ext cx="914399" cy="228600"/>
                  <a:chOff x="46785" y="822589"/>
                  <a:chExt cx="914399" cy="228600"/>
                </a:xfrm>
              </p:grpSpPr>
              <p:grpSp>
                <p:nvGrpSpPr>
                  <p:cNvPr id="386" name="Group 385"/>
                  <p:cNvGrpSpPr/>
                  <p:nvPr/>
                </p:nvGrpSpPr>
                <p:grpSpPr>
                  <a:xfrm>
                    <a:off x="503984" y="822589"/>
                    <a:ext cx="457200" cy="228600"/>
                    <a:chOff x="503984" y="822589"/>
                    <a:chExt cx="457200" cy="228600"/>
                  </a:xfrm>
                </p:grpSpPr>
                <p:sp>
                  <p:nvSpPr>
                    <p:cNvPr id="390" name="Oval 389"/>
                    <p:cNvSpPr/>
                    <p:nvPr/>
                  </p:nvSpPr>
                  <p:spPr>
                    <a:xfrm>
                      <a:off x="503984" y="822589"/>
                      <a:ext cx="228600" cy="228600"/>
                    </a:xfrm>
                    <a:prstGeom prst="ellipse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91" name="Oval 390"/>
                    <p:cNvSpPr/>
                    <p:nvPr/>
                  </p:nvSpPr>
                  <p:spPr>
                    <a:xfrm>
                      <a:off x="732584" y="822589"/>
                      <a:ext cx="228600" cy="228600"/>
                    </a:xfrm>
                    <a:prstGeom prst="ellipse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87" name="Group 386"/>
                  <p:cNvGrpSpPr/>
                  <p:nvPr/>
                </p:nvGrpSpPr>
                <p:grpSpPr>
                  <a:xfrm>
                    <a:off x="46785" y="822589"/>
                    <a:ext cx="457200" cy="228600"/>
                    <a:chOff x="503984" y="822589"/>
                    <a:chExt cx="457200" cy="228600"/>
                  </a:xfrm>
                </p:grpSpPr>
                <p:sp>
                  <p:nvSpPr>
                    <p:cNvPr id="388" name="Oval 387"/>
                    <p:cNvSpPr/>
                    <p:nvPr/>
                  </p:nvSpPr>
                  <p:spPr>
                    <a:xfrm>
                      <a:off x="503984" y="822589"/>
                      <a:ext cx="228600" cy="228600"/>
                    </a:xfrm>
                    <a:prstGeom prst="ellipse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89" name="Oval 388"/>
                    <p:cNvSpPr/>
                    <p:nvPr/>
                  </p:nvSpPr>
                  <p:spPr>
                    <a:xfrm>
                      <a:off x="732584" y="822589"/>
                      <a:ext cx="228600" cy="228600"/>
                    </a:xfrm>
                    <a:prstGeom prst="ellipse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30" name="Group 29"/>
              <p:cNvGrpSpPr/>
              <p:nvPr/>
            </p:nvGrpSpPr>
            <p:grpSpPr>
              <a:xfrm>
                <a:off x="-1233603" y="1995645"/>
                <a:ext cx="640079" cy="80010"/>
                <a:chOff x="46785" y="822589"/>
                <a:chExt cx="1828798" cy="228600"/>
              </a:xfrm>
              <a:solidFill>
                <a:srgbClr val="FF0000"/>
              </a:solidFill>
            </p:grpSpPr>
            <p:grpSp>
              <p:nvGrpSpPr>
                <p:cNvPr id="370" name="Group 369"/>
                <p:cNvGrpSpPr/>
                <p:nvPr/>
              </p:nvGrpSpPr>
              <p:grpSpPr>
                <a:xfrm>
                  <a:off x="46785" y="822589"/>
                  <a:ext cx="914399" cy="228600"/>
                  <a:chOff x="46785" y="822589"/>
                  <a:chExt cx="914399" cy="228600"/>
                </a:xfrm>
                <a:grpFill/>
              </p:grpSpPr>
              <p:grpSp>
                <p:nvGrpSpPr>
                  <p:cNvPr id="378" name="Group 377"/>
                  <p:cNvGrpSpPr/>
                  <p:nvPr/>
                </p:nvGrpSpPr>
                <p:grpSpPr>
                  <a:xfrm>
                    <a:off x="503984" y="822589"/>
                    <a:ext cx="457200" cy="228600"/>
                    <a:chOff x="503984" y="822589"/>
                    <a:chExt cx="457200" cy="228600"/>
                  </a:xfrm>
                  <a:grpFill/>
                </p:grpSpPr>
                <p:sp>
                  <p:nvSpPr>
                    <p:cNvPr id="382" name="Oval 381"/>
                    <p:cNvSpPr/>
                    <p:nvPr/>
                  </p:nvSpPr>
                  <p:spPr>
                    <a:xfrm>
                      <a:off x="503984" y="822589"/>
                      <a:ext cx="228600" cy="228600"/>
                    </a:xfrm>
                    <a:prstGeom prst="ellipse">
                      <a:avLst/>
                    </a:prstGeom>
                    <a:grp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83" name="Oval 382"/>
                    <p:cNvSpPr/>
                    <p:nvPr/>
                  </p:nvSpPr>
                  <p:spPr>
                    <a:xfrm>
                      <a:off x="732584" y="822589"/>
                      <a:ext cx="228600" cy="228600"/>
                    </a:xfrm>
                    <a:prstGeom prst="ellipse">
                      <a:avLst/>
                    </a:prstGeom>
                    <a:grp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79" name="Group 378"/>
                  <p:cNvGrpSpPr/>
                  <p:nvPr/>
                </p:nvGrpSpPr>
                <p:grpSpPr>
                  <a:xfrm>
                    <a:off x="46785" y="822589"/>
                    <a:ext cx="457200" cy="228600"/>
                    <a:chOff x="503984" y="822589"/>
                    <a:chExt cx="457200" cy="228600"/>
                  </a:xfrm>
                  <a:grpFill/>
                </p:grpSpPr>
                <p:sp>
                  <p:nvSpPr>
                    <p:cNvPr id="380" name="Oval 379"/>
                    <p:cNvSpPr/>
                    <p:nvPr/>
                  </p:nvSpPr>
                  <p:spPr>
                    <a:xfrm>
                      <a:off x="503984" y="822589"/>
                      <a:ext cx="228600" cy="228600"/>
                    </a:xfrm>
                    <a:prstGeom prst="ellipse">
                      <a:avLst/>
                    </a:prstGeom>
                    <a:grp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81" name="Oval 380"/>
                    <p:cNvSpPr/>
                    <p:nvPr/>
                  </p:nvSpPr>
                  <p:spPr>
                    <a:xfrm>
                      <a:off x="732584" y="822589"/>
                      <a:ext cx="228600" cy="228600"/>
                    </a:xfrm>
                    <a:prstGeom prst="ellipse">
                      <a:avLst/>
                    </a:prstGeom>
                    <a:grp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371" name="Group 370"/>
                <p:cNvGrpSpPr/>
                <p:nvPr/>
              </p:nvGrpSpPr>
              <p:grpSpPr>
                <a:xfrm>
                  <a:off x="961184" y="822589"/>
                  <a:ext cx="914399" cy="228600"/>
                  <a:chOff x="46785" y="822589"/>
                  <a:chExt cx="914399" cy="228600"/>
                </a:xfrm>
                <a:grpFill/>
              </p:grpSpPr>
              <p:grpSp>
                <p:nvGrpSpPr>
                  <p:cNvPr id="372" name="Group 371"/>
                  <p:cNvGrpSpPr/>
                  <p:nvPr/>
                </p:nvGrpSpPr>
                <p:grpSpPr>
                  <a:xfrm>
                    <a:off x="503984" y="822589"/>
                    <a:ext cx="457200" cy="228600"/>
                    <a:chOff x="503984" y="822589"/>
                    <a:chExt cx="457200" cy="228600"/>
                  </a:xfrm>
                  <a:grpFill/>
                </p:grpSpPr>
                <p:sp>
                  <p:nvSpPr>
                    <p:cNvPr id="376" name="Oval 375"/>
                    <p:cNvSpPr/>
                    <p:nvPr/>
                  </p:nvSpPr>
                  <p:spPr>
                    <a:xfrm>
                      <a:off x="503984" y="822589"/>
                      <a:ext cx="228600" cy="228600"/>
                    </a:xfrm>
                    <a:prstGeom prst="ellipse">
                      <a:avLst/>
                    </a:prstGeom>
                    <a:grp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7" name="Oval 376"/>
                    <p:cNvSpPr/>
                    <p:nvPr/>
                  </p:nvSpPr>
                  <p:spPr>
                    <a:xfrm>
                      <a:off x="732584" y="822589"/>
                      <a:ext cx="228600" cy="228600"/>
                    </a:xfrm>
                    <a:prstGeom prst="ellipse">
                      <a:avLst/>
                    </a:prstGeom>
                    <a:grp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73" name="Group 372"/>
                  <p:cNvGrpSpPr/>
                  <p:nvPr/>
                </p:nvGrpSpPr>
                <p:grpSpPr>
                  <a:xfrm>
                    <a:off x="46785" y="822589"/>
                    <a:ext cx="457200" cy="228600"/>
                    <a:chOff x="503984" y="822589"/>
                    <a:chExt cx="457200" cy="228600"/>
                  </a:xfrm>
                  <a:grpFill/>
                </p:grpSpPr>
                <p:sp>
                  <p:nvSpPr>
                    <p:cNvPr id="374" name="Oval 373"/>
                    <p:cNvSpPr/>
                    <p:nvPr/>
                  </p:nvSpPr>
                  <p:spPr>
                    <a:xfrm>
                      <a:off x="503984" y="822589"/>
                      <a:ext cx="228600" cy="228600"/>
                    </a:xfrm>
                    <a:prstGeom prst="ellipse">
                      <a:avLst/>
                    </a:prstGeom>
                    <a:grp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75" name="Oval 374"/>
                    <p:cNvSpPr/>
                    <p:nvPr/>
                  </p:nvSpPr>
                  <p:spPr>
                    <a:xfrm>
                      <a:off x="732584" y="822589"/>
                      <a:ext cx="228600" cy="228600"/>
                    </a:xfrm>
                    <a:prstGeom prst="ellipse">
                      <a:avLst/>
                    </a:prstGeom>
                    <a:grp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grpSp>
            <p:nvGrpSpPr>
              <p:cNvPr id="31" name="Group 30"/>
              <p:cNvGrpSpPr/>
              <p:nvPr/>
            </p:nvGrpSpPr>
            <p:grpSpPr>
              <a:xfrm>
                <a:off x="-593524" y="1995645"/>
                <a:ext cx="640079" cy="80010"/>
                <a:chOff x="46785" y="822589"/>
                <a:chExt cx="1828798" cy="228600"/>
              </a:xfrm>
            </p:grpSpPr>
            <p:grpSp>
              <p:nvGrpSpPr>
                <p:cNvPr id="356" name="Group 355"/>
                <p:cNvGrpSpPr/>
                <p:nvPr/>
              </p:nvGrpSpPr>
              <p:grpSpPr>
                <a:xfrm>
                  <a:off x="46785" y="822589"/>
                  <a:ext cx="914399" cy="228600"/>
                  <a:chOff x="46785" y="822589"/>
                  <a:chExt cx="914399" cy="228600"/>
                </a:xfrm>
              </p:grpSpPr>
              <p:grpSp>
                <p:nvGrpSpPr>
                  <p:cNvPr id="364" name="Group 363"/>
                  <p:cNvGrpSpPr/>
                  <p:nvPr/>
                </p:nvGrpSpPr>
                <p:grpSpPr>
                  <a:xfrm>
                    <a:off x="503984" y="822589"/>
                    <a:ext cx="457200" cy="228600"/>
                    <a:chOff x="503984" y="822589"/>
                    <a:chExt cx="457200" cy="228600"/>
                  </a:xfrm>
                </p:grpSpPr>
                <p:sp>
                  <p:nvSpPr>
                    <p:cNvPr id="368" name="Oval 367"/>
                    <p:cNvSpPr/>
                    <p:nvPr/>
                  </p:nvSpPr>
                  <p:spPr>
                    <a:xfrm>
                      <a:off x="503984" y="822589"/>
                      <a:ext cx="228600" cy="228600"/>
                    </a:xfrm>
                    <a:prstGeom prst="ellipse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69" name="Oval 368"/>
                    <p:cNvSpPr/>
                    <p:nvPr/>
                  </p:nvSpPr>
                  <p:spPr>
                    <a:xfrm>
                      <a:off x="732584" y="822589"/>
                      <a:ext cx="228600" cy="228600"/>
                    </a:xfrm>
                    <a:prstGeom prst="ellipse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65" name="Group 364"/>
                  <p:cNvGrpSpPr/>
                  <p:nvPr/>
                </p:nvGrpSpPr>
                <p:grpSpPr>
                  <a:xfrm>
                    <a:off x="46785" y="822589"/>
                    <a:ext cx="457200" cy="228600"/>
                    <a:chOff x="503984" y="822589"/>
                    <a:chExt cx="457200" cy="228600"/>
                  </a:xfrm>
                </p:grpSpPr>
                <p:sp>
                  <p:nvSpPr>
                    <p:cNvPr id="366" name="Oval 365"/>
                    <p:cNvSpPr/>
                    <p:nvPr/>
                  </p:nvSpPr>
                  <p:spPr>
                    <a:xfrm>
                      <a:off x="503984" y="822589"/>
                      <a:ext cx="228600" cy="228600"/>
                    </a:xfrm>
                    <a:prstGeom prst="ellipse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67" name="Oval 366"/>
                    <p:cNvSpPr/>
                    <p:nvPr/>
                  </p:nvSpPr>
                  <p:spPr>
                    <a:xfrm>
                      <a:off x="732584" y="822589"/>
                      <a:ext cx="228600" cy="228600"/>
                    </a:xfrm>
                    <a:prstGeom prst="ellipse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  <p:grpSp>
              <p:nvGrpSpPr>
                <p:cNvPr id="357" name="Group 356"/>
                <p:cNvGrpSpPr/>
                <p:nvPr/>
              </p:nvGrpSpPr>
              <p:grpSpPr>
                <a:xfrm>
                  <a:off x="961184" y="822589"/>
                  <a:ext cx="914399" cy="228600"/>
                  <a:chOff x="46785" y="822589"/>
                  <a:chExt cx="914399" cy="228600"/>
                </a:xfrm>
              </p:grpSpPr>
              <p:grpSp>
                <p:nvGrpSpPr>
                  <p:cNvPr id="358" name="Group 357"/>
                  <p:cNvGrpSpPr/>
                  <p:nvPr/>
                </p:nvGrpSpPr>
                <p:grpSpPr>
                  <a:xfrm>
                    <a:off x="503984" y="822589"/>
                    <a:ext cx="457200" cy="228600"/>
                    <a:chOff x="503984" y="822589"/>
                    <a:chExt cx="457200" cy="228600"/>
                  </a:xfrm>
                </p:grpSpPr>
                <p:sp>
                  <p:nvSpPr>
                    <p:cNvPr id="362" name="Oval 361"/>
                    <p:cNvSpPr/>
                    <p:nvPr/>
                  </p:nvSpPr>
                  <p:spPr>
                    <a:xfrm>
                      <a:off x="503984" y="822589"/>
                      <a:ext cx="228600" cy="228600"/>
                    </a:xfrm>
                    <a:prstGeom prst="ellipse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63" name="Oval 362"/>
                    <p:cNvSpPr/>
                    <p:nvPr/>
                  </p:nvSpPr>
                  <p:spPr>
                    <a:xfrm>
                      <a:off x="732584" y="822589"/>
                      <a:ext cx="228600" cy="228600"/>
                    </a:xfrm>
                    <a:prstGeom prst="ellipse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359" name="Group 358"/>
                  <p:cNvGrpSpPr/>
                  <p:nvPr/>
                </p:nvGrpSpPr>
                <p:grpSpPr>
                  <a:xfrm>
                    <a:off x="46785" y="822589"/>
                    <a:ext cx="457200" cy="228600"/>
                    <a:chOff x="503984" y="822589"/>
                    <a:chExt cx="457200" cy="228600"/>
                  </a:xfrm>
                </p:grpSpPr>
                <p:sp>
                  <p:nvSpPr>
                    <p:cNvPr id="360" name="Oval 359"/>
                    <p:cNvSpPr/>
                    <p:nvPr/>
                  </p:nvSpPr>
                  <p:spPr>
                    <a:xfrm>
                      <a:off x="503984" y="822589"/>
                      <a:ext cx="228600" cy="228600"/>
                    </a:xfrm>
                    <a:prstGeom prst="ellipse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361" name="Oval 360"/>
                    <p:cNvSpPr/>
                    <p:nvPr/>
                  </p:nvSpPr>
                  <p:spPr>
                    <a:xfrm>
                      <a:off x="732584" y="822589"/>
                      <a:ext cx="228600" cy="228600"/>
                    </a:xfrm>
                    <a:prstGeom prst="ellipse">
                      <a:avLst/>
                    </a:prstGeom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  <p:sp>
            <p:nvSpPr>
              <p:cNvPr id="32" name="TextBox 31"/>
              <p:cNvSpPr txBox="1"/>
              <p:nvPr/>
            </p:nvSpPr>
            <p:spPr>
              <a:xfrm>
                <a:off x="-2822191" y="1868873"/>
                <a:ext cx="3880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4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3’-</a:t>
                </a: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33" name="Group 32"/>
              <p:cNvGrpSpPr/>
              <p:nvPr/>
            </p:nvGrpSpPr>
            <p:grpSpPr>
              <a:xfrm>
                <a:off x="46556" y="1246489"/>
                <a:ext cx="9550018" cy="1177888"/>
                <a:chOff x="46556" y="1246489"/>
                <a:chExt cx="9550018" cy="1177888"/>
              </a:xfrm>
            </p:grpSpPr>
            <p:sp>
              <p:nvSpPr>
                <p:cNvPr id="34" name="TextBox 33"/>
                <p:cNvSpPr txBox="1"/>
                <p:nvPr/>
              </p:nvSpPr>
              <p:spPr>
                <a:xfrm>
                  <a:off x="8954589" y="1306250"/>
                  <a:ext cx="64008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4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- 3’</a:t>
                  </a:r>
                  <a:endPara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8956494" y="1881761"/>
                  <a:ext cx="64008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400" b="1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- 5’</a:t>
                  </a:r>
                  <a:endPara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36" name="Group 35"/>
                <p:cNvGrpSpPr/>
                <p:nvPr/>
              </p:nvGrpSpPr>
              <p:grpSpPr>
                <a:xfrm rot="10800000">
                  <a:off x="8365498" y="1431746"/>
                  <a:ext cx="640079" cy="80010"/>
                  <a:chOff x="46785" y="822589"/>
                  <a:chExt cx="1828798" cy="228600"/>
                </a:xfrm>
              </p:grpSpPr>
              <p:grpSp>
                <p:nvGrpSpPr>
                  <p:cNvPr id="342" name="Group 341"/>
                  <p:cNvGrpSpPr/>
                  <p:nvPr/>
                </p:nvGrpSpPr>
                <p:grpSpPr>
                  <a:xfrm>
                    <a:off x="46785" y="822589"/>
                    <a:ext cx="914399" cy="228600"/>
                    <a:chOff x="46785" y="822589"/>
                    <a:chExt cx="914399" cy="228600"/>
                  </a:xfrm>
                </p:grpSpPr>
                <p:grpSp>
                  <p:nvGrpSpPr>
                    <p:cNvPr id="350" name="Group 349"/>
                    <p:cNvGrpSpPr/>
                    <p:nvPr/>
                  </p:nvGrpSpPr>
                  <p:grpSpPr>
                    <a:xfrm>
                      <a:off x="503984" y="822589"/>
                      <a:ext cx="457200" cy="228600"/>
                      <a:chOff x="503984" y="822589"/>
                      <a:chExt cx="457200" cy="228600"/>
                    </a:xfrm>
                  </p:grpSpPr>
                  <p:sp>
                    <p:nvSpPr>
                      <p:cNvPr id="354" name="Oval 353"/>
                      <p:cNvSpPr/>
                      <p:nvPr/>
                    </p:nvSpPr>
                    <p:spPr>
                      <a:xfrm>
                        <a:off x="503984" y="822589"/>
                        <a:ext cx="228600" cy="228600"/>
                      </a:xfrm>
                      <a:prstGeom prst="ellipse">
                        <a:avLst/>
                      </a:prstGeom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55" name="Oval 354"/>
                      <p:cNvSpPr/>
                      <p:nvPr/>
                    </p:nvSpPr>
                    <p:spPr>
                      <a:xfrm>
                        <a:off x="732584" y="822589"/>
                        <a:ext cx="228600" cy="228600"/>
                      </a:xfrm>
                      <a:prstGeom prst="ellipse">
                        <a:avLst/>
                      </a:prstGeom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351" name="Group 350"/>
                    <p:cNvGrpSpPr/>
                    <p:nvPr/>
                  </p:nvGrpSpPr>
                  <p:grpSpPr>
                    <a:xfrm>
                      <a:off x="46785" y="822589"/>
                      <a:ext cx="457200" cy="228600"/>
                      <a:chOff x="503984" y="822589"/>
                      <a:chExt cx="457200" cy="228600"/>
                    </a:xfrm>
                  </p:grpSpPr>
                  <p:sp>
                    <p:nvSpPr>
                      <p:cNvPr id="352" name="Oval 351"/>
                      <p:cNvSpPr/>
                      <p:nvPr/>
                    </p:nvSpPr>
                    <p:spPr>
                      <a:xfrm>
                        <a:off x="503984" y="822589"/>
                        <a:ext cx="228600" cy="228600"/>
                      </a:xfrm>
                      <a:prstGeom prst="ellipse">
                        <a:avLst/>
                      </a:prstGeom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53" name="Oval 352"/>
                      <p:cNvSpPr/>
                      <p:nvPr/>
                    </p:nvSpPr>
                    <p:spPr>
                      <a:xfrm>
                        <a:off x="732584" y="822589"/>
                        <a:ext cx="228600" cy="228600"/>
                      </a:xfrm>
                      <a:prstGeom prst="ellipse">
                        <a:avLst/>
                      </a:prstGeom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343" name="Group 342"/>
                  <p:cNvGrpSpPr/>
                  <p:nvPr/>
                </p:nvGrpSpPr>
                <p:grpSpPr>
                  <a:xfrm>
                    <a:off x="961184" y="822589"/>
                    <a:ext cx="914399" cy="228600"/>
                    <a:chOff x="46785" y="822589"/>
                    <a:chExt cx="914399" cy="228600"/>
                  </a:xfrm>
                </p:grpSpPr>
                <p:grpSp>
                  <p:nvGrpSpPr>
                    <p:cNvPr id="344" name="Group 343"/>
                    <p:cNvGrpSpPr/>
                    <p:nvPr/>
                  </p:nvGrpSpPr>
                  <p:grpSpPr>
                    <a:xfrm>
                      <a:off x="503984" y="822589"/>
                      <a:ext cx="457200" cy="228600"/>
                      <a:chOff x="503984" y="822589"/>
                      <a:chExt cx="457200" cy="228600"/>
                    </a:xfrm>
                  </p:grpSpPr>
                  <p:sp>
                    <p:nvSpPr>
                      <p:cNvPr id="348" name="Oval 347"/>
                      <p:cNvSpPr/>
                      <p:nvPr/>
                    </p:nvSpPr>
                    <p:spPr>
                      <a:xfrm>
                        <a:off x="503984" y="822589"/>
                        <a:ext cx="228600" cy="228600"/>
                      </a:xfrm>
                      <a:prstGeom prst="ellipse">
                        <a:avLst/>
                      </a:prstGeom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49" name="Oval 348"/>
                      <p:cNvSpPr/>
                      <p:nvPr/>
                    </p:nvSpPr>
                    <p:spPr>
                      <a:xfrm>
                        <a:off x="732584" y="822589"/>
                        <a:ext cx="228600" cy="228600"/>
                      </a:xfrm>
                      <a:prstGeom prst="ellipse">
                        <a:avLst/>
                      </a:prstGeom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345" name="Group 344"/>
                    <p:cNvGrpSpPr/>
                    <p:nvPr/>
                  </p:nvGrpSpPr>
                  <p:grpSpPr>
                    <a:xfrm>
                      <a:off x="46785" y="822589"/>
                      <a:ext cx="457200" cy="228600"/>
                      <a:chOff x="503984" y="822589"/>
                      <a:chExt cx="457200" cy="228600"/>
                    </a:xfrm>
                  </p:grpSpPr>
                  <p:sp>
                    <p:nvSpPr>
                      <p:cNvPr id="346" name="Oval 345"/>
                      <p:cNvSpPr/>
                      <p:nvPr/>
                    </p:nvSpPr>
                    <p:spPr>
                      <a:xfrm>
                        <a:off x="503984" y="822589"/>
                        <a:ext cx="228600" cy="228600"/>
                      </a:xfrm>
                      <a:prstGeom prst="ellipse">
                        <a:avLst/>
                      </a:prstGeom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47" name="Oval 346"/>
                      <p:cNvSpPr/>
                      <p:nvPr/>
                    </p:nvSpPr>
                    <p:spPr>
                      <a:xfrm>
                        <a:off x="732584" y="822589"/>
                        <a:ext cx="228600" cy="228600"/>
                      </a:xfrm>
                      <a:prstGeom prst="ellipse">
                        <a:avLst/>
                      </a:prstGeom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37" name="Group 36"/>
                <p:cNvGrpSpPr/>
                <p:nvPr/>
              </p:nvGrpSpPr>
              <p:grpSpPr>
                <a:xfrm rot="10800000">
                  <a:off x="7725418" y="1431746"/>
                  <a:ext cx="640079" cy="80010"/>
                  <a:chOff x="46785" y="822589"/>
                  <a:chExt cx="1828798" cy="228600"/>
                </a:xfrm>
              </p:grpSpPr>
              <p:grpSp>
                <p:nvGrpSpPr>
                  <p:cNvPr id="328" name="Group 327"/>
                  <p:cNvGrpSpPr/>
                  <p:nvPr/>
                </p:nvGrpSpPr>
                <p:grpSpPr>
                  <a:xfrm>
                    <a:off x="46785" y="822589"/>
                    <a:ext cx="914399" cy="228600"/>
                    <a:chOff x="46785" y="822589"/>
                    <a:chExt cx="914399" cy="228600"/>
                  </a:xfrm>
                </p:grpSpPr>
                <p:grpSp>
                  <p:nvGrpSpPr>
                    <p:cNvPr id="336" name="Group 335"/>
                    <p:cNvGrpSpPr/>
                    <p:nvPr/>
                  </p:nvGrpSpPr>
                  <p:grpSpPr>
                    <a:xfrm>
                      <a:off x="503984" y="822589"/>
                      <a:ext cx="457200" cy="228600"/>
                      <a:chOff x="503984" y="822589"/>
                      <a:chExt cx="457200" cy="228600"/>
                    </a:xfrm>
                  </p:grpSpPr>
                  <p:sp>
                    <p:nvSpPr>
                      <p:cNvPr id="340" name="Oval 339"/>
                      <p:cNvSpPr/>
                      <p:nvPr/>
                    </p:nvSpPr>
                    <p:spPr>
                      <a:xfrm>
                        <a:off x="503984" y="822589"/>
                        <a:ext cx="228600" cy="228600"/>
                      </a:xfrm>
                      <a:prstGeom prst="ellipse">
                        <a:avLst/>
                      </a:prstGeom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41" name="Oval 340"/>
                      <p:cNvSpPr/>
                      <p:nvPr/>
                    </p:nvSpPr>
                    <p:spPr>
                      <a:xfrm>
                        <a:off x="732584" y="822589"/>
                        <a:ext cx="228600" cy="228600"/>
                      </a:xfrm>
                      <a:prstGeom prst="ellipse">
                        <a:avLst/>
                      </a:prstGeom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337" name="Group 336"/>
                    <p:cNvGrpSpPr/>
                    <p:nvPr/>
                  </p:nvGrpSpPr>
                  <p:grpSpPr>
                    <a:xfrm>
                      <a:off x="46785" y="822589"/>
                      <a:ext cx="457200" cy="228600"/>
                      <a:chOff x="503984" y="822589"/>
                      <a:chExt cx="457200" cy="228600"/>
                    </a:xfrm>
                  </p:grpSpPr>
                  <p:sp>
                    <p:nvSpPr>
                      <p:cNvPr id="338" name="Oval 337"/>
                      <p:cNvSpPr/>
                      <p:nvPr/>
                    </p:nvSpPr>
                    <p:spPr>
                      <a:xfrm>
                        <a:off x="503984" y="822589"/>
                        <a:ext cx="228600" cy="228600"/>
                      </a:xfrm>
                      <a:prstGeom prst="ellipse">
                        <a:avLst/>
                      </a:prstGeom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39" name="Oval 338"/>
                      <p:cNvSpPr/>
                      <p:nvPr/>
                    </p:nvSpPr>
                    <p:spPr>
                      <a:xfrm>
                        <a:off x="732584" y="822589"/>
                        <a:ext cx="228600" cy="228600"/>
                      </a:xfrm>
                      <a:prstGeom prst="ellipse">
                        <a:avLst/>
                      </a:prstGeom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329" name="Group 328"/>
                  <p:cNvGrpSpPr/>
                  <p:nvPr/>
                </p:nvGrpSpPr>
                <p:grpSpPr>
                  <a:xfrm>
                    <a:off x="961184" y="822589"/>
                    <a:ext cx="914399" cy="228600"/>
                    <a:chOff x="46785" y="822589"/>
                    <a:chExt cx="914399" cy="228600"/>
                  </a:xfrm>
                </p:grpSpPr>
                <p:grpSp>
                  <p:nvGrpSpPr>
                    <p:cNvPr id="330" name="Group 329"/>
                    <p:cNvGrpSpPr/>
                    <p:nvPr/>
                  </p:nvGrpSpPr>
                  <p:grpSpPr>
                    <a:xfrm>
                      <a:off x="503984" y="822589"/>
                      <a:ext cx="457200" cy="228600"/>
                      <a:chOff x="503984" y="822589"/>
                      <a:chExt cx="457200" cy="228600"/>
                    </a:xfrm>
                  </p:grpSpPr>
                  <p:sp>
                    <p:nvSpPr>
                      <p:cNvPr id="334" name="Oval 333"/>
                      <p:cNvSpPr/>
                      <p:nvPr/>
                    </p:nvSpPr>
                    <p:spPr>
                      <a:xfrm>
                        <a:off x="503984" y="822589"/>
                        <a:ext cx="228600" cy="228600"/>
                      </a:xfrm>
                      <a:prstGeom prst="ellipse">
                        <a:avLst/>
                      </a:prstGeom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35" name="Oval 334"/>
                      <p:cNvSpPr/>
                      <p:nvPr/>
                    </p:nvSpPr>
                    <p:spPr>
                      <a:xfrm>
                        <a:off x="732584" y="822589"/>
                        <a:ext cx="228600" cy="228600"/>
                      </a:xfrm>
                      <a:prstGeom prst="ellipse">
                        <a:avLst/>
                      </a:prstGeom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331" name="Group 330"/>
                    <p:cNvGrpSpPr/>
                    <p:nvPr/>
                  </p:nvGrpSpPr>
                  <p:grpSpPr>
                    <a:xfrm>
                      <a:off x="46785" y="822589"/>
                      <a:ext cx="457200" cy="228600"/>
                      <a:chOff x="503984" y="822589"/>
                      <a:chExt cx="457200" cy="228600"/>
                    </a:xfrm>
                  </p:grpSpPr>
                  <p:sp>
                    <p:nvSpPr>
                      <p:cNvPr id="332" name="Oval 331"/>
                      <p:cNvSpPr/>
                      <p:nvPr/>
                    </p:nvSpPr>
                    <p:spPr>
                      <a:xfrm>
                        <a:off x="503984" y="822589"/>
                        <a:ext cx="228600" cy="228600"/>
                      </a:xfrm>
                      <a:prstGeom prst="ellipse">
                        <a:avLst/>
                      </a:prstGeom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33" name="Oval 332"/>
                      <p:cNvSpPr/>
                      <p:nvPr/>
                    </p:nvSpPr>
                    <p:spPr>
                      <a:xfrm>
                        <a:off x="732584" y="822589"/>
                        <a:ext cx="228600" cy="228600"/>
                      </a:xfrm>
                      <a:prstGeom prst="ellipse">
                        <a:avLst/>
                      </a:prstGeom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38" name="Group 37"/>
                <p:cNvGrpSpPr/>
                <p:nvPr/>
              </p:nvGrpSpPr>
              <p:grpSpPr>
                <a:xfrm rot="10800000">
                  <a:off x="7085339" y="1431746"/>
                  <a:ext cx="640079" cy="80010"/>
                  <a:chOff x="46785" y="822589"/>
                  <a:chExt cx="1828798" cy="228600"/>
                </a:xfrm>
                <a:solidFill>
                  <a:srgbClr val="FF0000"/>
                </a:solidFill>
              </p:grpSpPr>
              <p:grpSp>
                <p:nvGrpSpPr>
                  <p:cNvPr id="314" name="Group 313"/>
                  <p:cNvGrpSpPr/>
                  <p:nvPr/>
                </p:nvGrpSpPr>
                <p:grpSpPr>
                  <a:xfrm>
                    <a:off x="46785" y="822589"/>
                    <a:ext cx="914399" cy="228600"/>
                    <a:chOff x="46785" y="822589"/>
                    <a:chExt cx="914399" cy="228600"/>
                  </a:xfrm>
                  <a:grpFill/>
                </p:grpSpPr>
                <p:grpSp>
                  <p:nvGrpSpPr>
                    <p:cNvPr id="322" name="Group 321"/>
                    <p:cNvGrpSpPr/>
                    <p:nvPr/>
                  </p:nvGrpSpPr>
                  <p:grpSpPr>
                    <a:xfrm>
                      <a:off x="503984" y="822589"/>
                      <a:ext cx="457200" cy="228600"/>
                      <a:chOff x="503984" y="822589"/>
                      <a:chExt cx="457200" cy="228600"/>
                    </a:xfrm>
                    <a:grpFill/>
                  </p:grpSpPr>
                  <p:sp>
                    <p:nvSpPr>
                      <p:cNvPr id="326" name="Oval 325"/>
                      <p:cNvSpPr/>
                      <p:nvPr/>
                    </p:nvSpPr>
                    <p:spPr>
                      <a:xfrm>
                        <a:off x="503984" y="822589"/>
                        <a:ext cx="228600" cy="228600"/>
                      </a:xfrm>
                      <a:prstGeom prst="ellipse">
                        <a:avLst/>
                      </a:prstGeom>
                      <a:grpFill/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27" name="Oval 326"/>
                      <p:cNvSpPr/>
                      <p:nvPr/>
                    </p:nvSpPr>
                    <p:spPr>
                      <a:xfrm>
                        <a:off x="732584" y="822589"/>
                        <a:ext cx="228600" cy="228600"/>
                      </a:xfrm>
                      <a:prstGeom prst="ellipse">
                        <a:avLst/>
                      </a:prstGeom>
                      <a:grpFill/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323" name="Group 322"/>
                    <p:cNvGrpSpPr/>
                    <p:nvPr/>
                  </p:nvGrpSpPr>
                  <p:grpSpPr>
                    <a:xfrm>
                      <a:off x="46785" y="822589"/>
                      <a:ext cx="457200" cy="228600"/>
                      <a:chOff x="503984" y="822589"/>
                      <a:chExt cx="457200" cy="228600"/>
                    </a:xfrm>
                    <a:grpFill/>
                  </p:grpSpPr>
                  <p:sp>
                    <p:nvSpPr>
                      <p:cNvPr id="324" name="Oval 323"/>
                      <p:cNvSpPr/>
                      <p:nvPr/>
                    </p:nvSpPr>
                    <p:spPr>
                      <a:xfrm>
                        <a:off x="503984" y="822589"/>
                        <a:ext cx="228600" cy="228600"/>
                      </a:xfrm>
                      <a:prstGeom prst="ellipse">
                        <a:avLst/>
                      </a:prstGeom>
                      <a:grpFill/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25" name="Oval 324"/>
                      <p:cNvSpPr/>
                      <p:nvPr/>
                    </p:nvSpPr>
                    <p:spPr>
                      <a:xfrm>
                        <a:off x="732584" y="822589"/>
                        <a:ext cx="228600" cy="228600"/>
                      </a:xfrm>
                      <a:prstGeom prst="ellipse">
                        <a:avLst/>
                      </a:prstGeom>
                      <a:grpFill/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315" name="Group 314"/>
                  <p:cNvGrpSpPr/>
                  <p:nvPr/>
                </p:nvGrpSpPr>
                <p:grpSpPr>
                  <a:xfrm>
                    <a:off x="961184" y="822589"/>
                    <a:ext cx="914399" cy="228600"/>
                    <a:chOff x="46785" y="822589"/>
                    <a:chExt cx="914399" cy="228600"/>
                  </a:xfrm>
                  <a:grpFill/>
                </p:grpSpPr>
                <p:grpSp>
                  <p:nvGrpSpPr>
                    <p:cNvPr id="316" name="Group 315"/>
                    <p:cNvGrpSpPr/>
                    <p:nvPr/>
                  </p:nvGrpSpPr>
                  <p:grpSpPr>
                    <a:xfrm>
                      <a:off x="503984" y="822589"/>
                      <a:ext cx="457200" cy="228600"/>
                      <a:chOff x="503984" y="822589"/>
                      <a:chExt cx="457200" cy="228600"/>
                    </a:xfrm>
                    <a:grpFill/>
                  </p:grpSpPr>
                  <p:sp>
                    <p:nvSpPr>
                      <p:cNvPr id="320" name="Oval 319"/>
                      <p:cNvSpPr/>
                      <p:nvPr/>
                    </p:nvSpPr>
                    <p:spPr>
                      <a:xfrm>
                        <a:off x="503984" y="822589"/>
                        <a:ext cx="228600" cy="228600"/>
                      </a:xfrm>
                      <a:prstGeom prst="ellipse">
                        <a:avLst/>
                      </a:prstGeom>
                      <a:grpFill/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21" name="Oval 320"/>
                      <p:cNvSpPr/>
                      <p:nvPr/>
                    </p:nvSpPr>
                    <p:spPr>
                      <a:xfrm>
                        <a:off x="732584" y="822589"/>
                        <a:ext cx="228600" cy="228600"/>
                      </a:xfrm>
                      <a:prstGeom prst="ellipse">
                        <a:avLst/>
                      </a:prstGeom>
                      <a:grpFill/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317" name="Group 316"/>
                    <p:cNvGrpSpPr/>
                    <p:nvPr/>
                  </p:nvGrpSpPr>
                  <p:grpSpPr>
                    <a:xfrm>
                      <a:off x="46785" y="822589"/>
                      <a:ext cx="457200" cy="228600"/>
                      <a:chOff x="503984" y="822589"/>
                      <a:chExt cx="457200" cy="228600"/>
                    </a:xfrm>
                    <a:grpFill/>
                  </p:grpSpPr>
                  <p:sp>
                    <p:nvSpPr>
                      <p:cNvPr id="318" name="Oval 317"/>
                      <p:cNvSpPr/>
                      <p:nvPr/>
                    </p:nvSpPr>
                    <p:spPr>
                      <a:xfrm>
                        <a:off x="503984" y="822589"/>
                        <a:ext cx="228600" cy="228600"/>
                      </a:xfrm>
                      <a:prstGeom prst="ellipse">
                        <a:avLst/>
                      </a:prstGeom>
                      <a:grpFill/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19" name="Oval 318"/>
                      <p:cNvSpPr/>
                      <p:nvPr/>
                    </p:nvSpPr>
                    <p:spPr>
                      <a:xfrm>
                        <a:off x="732584" y="822589"/>
                        <a:ext cx="228600" cy="228600"/>
                      </a:xfrm>
                      <a:prstGeom prst="ellipse">
                        <a:avLst/>
                      </a:prstGeom>
                      <a:grpFill/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39" name="Group 38"/>
                <p:cNvGrpSpPr/>
                <p:nvPr/>
              </p:nvGrpSpPr>
              <p:grpSpPr>
                <a:xfrm rot="10800000">
                  <a:off x="6445260" y="1431746"/>
                  <a:ext cx="640079" cy="80010"/>
                  <a:chOff x="46785" y="822589"/>
                  <a:chExt cx="1828798" cy="228600"/>
                </a:xfrm>
              </p:grpSpPr>
              <p:grpSp>
                <p:nvGrpSpPr>
                  <p:cNvPr id="300" name="Group 299"/>
                  <p:cNvGrpSpPr/>
                  <p:nvPr/>
                </p:nvGrpSpPr>
                <p:grpSpPr>
                  <a:xfrm>
                    <a:off x="46785" y="822589"/>
                    <a:ext cx="914399" cy="228600"/>
                    <a:chOff x="46785" y="822589"/>
                    <a:chExt cx="914399" cy="228600"/>
                  </a:xfrm>
                </p:grpSpPr>
                <p:grpSp>
                  <p:nvGrpSpPr>
                    <p:cNvPr id="308" name="Group 307"/>
                    <p:cNvGrpSpPr/>
                    <p:nvPr/>
                  </p:nvGrpSpPr>
                  <p:grpSpPr>
                    <a:xfrm>
                      <a:off x="503984" y="822589"/>
                      <a:ext cx="457200" cy="228600"/>
                      <a:chOff x="503984" y="822589"/>
                      <a:chExt cx="457200" cy="228600"/>
                    </a:xfrm>
                  </p:grpSpPr>
                  <p:sp>
                    <p:nvSpPr>
                      <p:cNvPr id="312" name="Oval 311"/>
                      <p:cNvSpPr/>
                      <p:nvPr/>
                    </p:nvSpPr>
                    <p:spPr>
                      <a:xfrm>
                        <a:off x="503984" y="822589"/>
                        <a:ext cx="228600" cy="228600"/>
                      </a:xfrm>
                      <a:prstGeom prst="ellipse">
                        <a:avLst/>
                      </a:prstGeom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13" name="Oval 312"/>
                      <p:cNvSpPr/>
                      <p:nvPr/>
                    </p:nvSpPr>
                    <p:spPr>
                      <a:xfrm>
                        <a:off x="732584" y="822589"/>
                        <a:ext cx="228600" cy="228600"/>
                      </a:xfrm>
                      <a:prstGeom prst="ellipse">
                        <a:avLst/>
                      </a:prstGeom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309" name="Group 308"/>
                    <p:cNvGrpSpPr/>
                    <p:nvPr/>
                  </p:nvGrpSpPr>
                  <p:grpSpPr>
                    <a:xfrm>
                      <a:off x="46785" y="822589"/>
                      <a:ext cx="457200" cy="228600"/>
                      <a:chOff x="503984" y="822589"/>
                      <a:chExt cx="457200" cy="228600"/>
                    </a:xfrm>
                  </p:grpSpPr>
                  <p:sp>
                    <p:nvSpPr>
                      <p:cNvPr id="310" name="Oval 309"/>
                      <p:cNvSpPr/>
                      <p:nvPr/>
                    </p:nvSpPr>
                    <p:spPr>
                      <a:xfrm>
                        <a:off x="503984" y="822589"/>
                        <a:ext cx="228600" cy="228600"/>
                      </a:xfrm>
                      <a:prstGeom prst="ellipse">
                        <a:avLst/>
                      </a:prstGeom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11" name="Oval 310"/>
                      <p:cNvSpPr/>
                      <p:nvPr/>
                    </p:nvSpPr>
                    <p:spPr>
                      <a:xfrm>
                        <a:off x="732584" y="822589"/>
                        <a:ext cx="228600" cy="228600"/>
                      </a:xfrm>
                      <a:prstGeom prst="ellipse">
                        <a:avLst/>
                      </a:prstGeom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301" name="Group 300"/>
                  <p:cNvGrpSpPr/>
                  <p:nvPr/>
                </p:nvGrpSpPr>
                <p:grpSpPr>
                  <a:xfrm>
                    <a:off x="961184" y="822589"/>
                    <a:ext cx="914399" cy="228600"/>
                    <a:chOff x="46785" y="822589"/>
                    <a:chExt cx="914399" cy="228600"/>
                  </a:xfrm>
                </p:grpSpPr>
                <p:grpSp>
                  <p:nvGrpSpPr>
                    <p:cNvPr id="302" name="Group 301"/>
                    <p:cNvGrpSpPr/>
                    <p:nvPr/>
                  </p:nvGrpSpPr>
                  <p:grpSpPr>
                    <a:xfrm>
                      <a:off x="503984" y="822589"/>
                      <a:ext cx="457200" cy="228600"/>
                      <a:chOff x="503984" y="822589"/>
                      <a:chExt cx="457200" cy="228600"/>
                    </a:xfrm>
                  </p:grpSpPr>
                  <p:sp>
                    <p:nvSpPr>
                      <p:cNvPr id="306" name="Oval 305"/>
                      <p:cNvSpPr/>
                      <p:nvPr/>
                    </p:nvSpPr>
                    <p:spPr>
                      <a:xfrm>
                        <a:off x="503984" y="822589"/>
                        <a:ext cx="228600" cy="228600"/>
                      </a:xfrm>
                      <a:prstGeom prst="ellipse">
                        <a:avLst/>
                      </a:prstGeom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07" name="Oval 306"/>
                      <p:cNvSpPr/>
                      <p:nvPr/>
                    </p:nvSpPr>
                    <p:spPr>
                      <a:xfrm>
                        <a:off x="732584" y="822589"/>
                        <a:ext cx="228600" cy="228600"/>
                      </a:xfrm>
                      <a:prstGeom prst="ellipse">
                        <a:avLst/>
                      </a:prstGeom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303" name="Group 302"/>
                    <p:cNvGrpSpPr/>
                    <p:nvPr/>
                  </p:nvGrpSpPr>
                  <p:grpSpPr>
                    <a:xfrm>
                      <a:off x="46785" y="822589"/>
                      <a:ext cx="457200" cy="228600"/>
                      <a:chOff x="503984" y="822589"/>
                      <a:chExt cx="457200" cy="228600"/>
                    </a:xfrm>
                  </p:grpSpPr>
                  <p:sp>
                    <p:nvSpPr>
                      <p:cNvPr id="304" name="Oval 303"/>
                      <p:cNvSpPr/>
                      <p:nvPr/>
                    </p:nvSpPr>
                    <p:spPr>
                      <a:xfrm>
                        <a:off x="503984" y="822589"/>
                        <a:ext cx="228600" cy="228600"/>
                      </a:xfrm>
                      <a:prstGeom prst="ellipse">
                        <a:avLst/>
                      </a:prstGeom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305" name="Oval 304"/>
                      <p:cNvSpPr/>
                      <p:nvPr/>
                    </p:nvSpPr>
                    <p:spPr>
                      <a:xfrm>
                        <a:off x="732584" y="822589"/>
                        <a:ext cx="228600" cy="228600"/>
                      </a:xfrm>
                      <a:prstGeom prst="ellipse">
                        <a:avLst/>
                      </a:prstGeom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40" name="Group 39"/>
                <p:cNvGrpSpPr/>
                <p:nvPr/>
              </p:nvGrpSpPr>
              <p:grpSpPr>
                <a:xfrm rot="10800000">
                  <a:off x="8356419" y="2002066"/>
                  <a:ext cx="640079" cy="80010"/>
                  <a:chOff x="46785" y="822589"/>
                  <a:chExt cx="1828798" cy="228600"/>
                </a:xfrm>
              </p:grpSpPr>
              <p:grpSp>
                <p:nvGrpSpPr>
                  <p:cNvPr id="286" name="Group 285"/>
                  <p:cNvGrpSpPr/>
                  <p:nvPr/>
                </p:nvGrpSpPr>
                <p:grpSpPr>
                  <a:xfrm>
                    <a:off x="46785" y="822589"/>
                    <a:ext cx="914399" cy="228600"/>
                    <a:chOff x="46785" y="822589"/>
                    <a:chExt cx="914399" cy="228600"/>
                  </a:xfrm>
                </p:grpSpPr>
                <p:grpSp>
                  <p:nvGrpSpPr>
                    <p:cNvPr id="294" name="Group 293"/>
                    <p:cNvGrpSpPr/>
                    <p:nvPr/>
                  </p:nvGrpSpPr>
                  <p:grpSpPr>
                    <a:xfrm>
                      <a:off x="503984" y="822589"/>
                      <a:ext cx="457200" cy="228600"/>
                      <a:chOff x="503984" y="822589"/>
                      <a:chExt cx="457200" cy="228600"/>
                    </a:xfrm>
                  </p:grpSpPr>
                  <p:sp>
                    <p:nvSpPr>
                      <p:cNvPr id="298" name="Oval 297"/>
                      <p:cNvSpPr/>
                      <p:nvPr/>
                    </p:nvSpPr>
                    <p:spPr>
                      <a:xfrm>
                        <a:off x="503984" y="822589"/>
                        <a:ext cx="228600" cy="228600"/>
                      </a:xfrm>
                      <a:prstGeom prst="ellipse">
                        <a:avLst/>
                      </a:prstGeom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99" name="Oval 298"/>
                      <p:cNvSpPr/>
                      <p:nvPr/>
                    </p:nvSpPr>
                    <p:spPr>
                      <a:xfrm>
                        <a:off x="732584" y="822589"/>
                        <a:ext cx="228600" cy="228600"/>
                      </a:xfrm>
                      <a:prstGeom prst="ellipse">
                        <a:avLst/>
                      </a:prstGeom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295" name="Group 294"/>
                    <p:cNvGrpSpPr/>
                    <p:nvPr/>
                  </p:nvGrpSpPr>
                  <p:grpSpPr>
                    <a:xfrm>
                      <a:off x="46785" y="822589"/>
                      <a:ext cx="457200" cy="228600"/>
                      <a:chOff x="503984" y="822589"/>
                      <a:chExt cx="457200" cy="228600"/>
                    </a:xfrm>
                  </p:grpSpPr>
                  <p:sp>
                    <p:nvSpPr>
                      <p:cNvPr id="296" name="Oval 295"/>
                      <p:cNvSpPr/>
                      <p:nvPr/>
                    </p:nvSpPr>
                    <p:spPr>
                      <a:xfrm>
                        <a:off x="503984" y="822589"/>
                        <a:ext cx="228600" cy="228600"/>
                      </a:xfrm>
                      <a:prstGeom prst="ellipse">
                        <a:avLst/>
                      </a:prstGeom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97" name="Oval 296"/>
                      <p:cNvSpPr/>
                      <p:nvPr/>
                    </p:nvSpPr>
                    <p:spPr>
                      <a:xfrm>
                        <a:off x="732584" y="822589"/>
                        <a:ext cx="228600" cy="228600"/>
                      </a:xfrm>
                      <a:prstGeom prst="ellipse">
                        <a:avLst/>
                      </a:prstGeom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287" name="Group 286"/>
                  <p:cNvGrpSpPr/>
                  <p:nvPr/>
                </p:nvGrpSpPr>
                <p:grpSpPr>
                  <a:xfrm>
                    <a:off x="961184" y="822589"/>
                    <a:ext cx="914399" cy="228600"/>
                    <a:chOff x="46785" y="822589"/>
                    <a:chExt cx="914399" cy="228600"/>
                  </a:xfrm>
                </p:grpSpPr>
                <p:grpSp>
                  <p:nvGrpSpPr>
                    <p:cNvPr id="288" name="Group 287"/>
                    <p:cNvGrpSpPr/>
                    <p:nvPr/>
                  </p:nvGrpSpPr>
                  <p:grpSpPr>
                    <a:xfrm>
                      <a:off x="503984" y="822589"/>
                      <a:ext cx="457200" cy="228600"/>
                      <a:chOff x="503984" y="822589"/>
                      <a:chExt cx="457200" cy="228600"/>
                    </a:xfrm>
                  </p:grpSpPr>
                  <p:sp>
                    <p:nvSpPr>
                      <p:cNvPr id="292" name="Oval 291"/>
                      <p:cNvSpPr/>
                      <p:nvPr/>
                    </p:nvSpPr>
                    <p:spPr>
                      <a:xfrm>
                        <a:off x="503984" y="822589"/>
                        <a:ext cx="228600" cy="228600"/>
                      </a:xfrm>
                      <a:prstGeom prst="ellipse">
                        <a:avLst/>
                      </a:prstGeom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93" name="Oval 292"/>
                      <p:cNvSpPr/>
                      <p:nvPr/>
                    </p:nvSpPr>
                    <p:spPr>
                      <a:xfrm>
                        <a:off x="732584" y="822589"/>
                        <a:ext cx="228600" cy="228600"/>
                      </a:xfrm>
                      <a:prstGeom prst="ellipse">
                        <a:avLst/>
                      </a:prstGeom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289" name="Group 288"/>
                    <p:cNvGrpSpPr/>
                    <p:nvPr/>
                  </p:nvGrpSpPr>
                  <p:grpSpPr>
                    <a:xfrm>
                      <a:off x="46785" y="822589"/>
                      <a:ext cx="457200" cy="228600"/>
                      <a:chOff x="503984" y="822589"/>
                      <a:chExt cx="457200" cy="228600"/>
                    </a:xfrm>
                  </p:grpSpPr>
                  <p:sp>
                    <p:nvSpPr>
                      <p:cNvPr id="290" name="Oval 289"/>
                      <p:cNvSpPr/>
                      <p:nvPr/>
                    </p:nvSpPr>
                    <p:spPr>
                      <a:xfrm>
                        <a:off x="503984" y="822589"/>
                        <a:ext cx="228600" cy="228600"/>
                      </a:xfrm>
                      <a:prstGeom prst="ellipse">
                        <a:avLst/>
                      </a:prstGeom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91" name="Oval 290"/>
                      <p:cNvSpPr/>
                      <p:nvPr/>
                    </p:nvSpPr>
                    <p:spPr>
                      <a:xfrm>
                        <a:off x="732584" y="822589"/>
                        <a:ext cx="228600" cy="228600"/>
                      </a:xfrm>
                      <a:prstGeom prst="ellipse">
                        <a:avLst/>
                      </a:prstGeom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41" name="Group 40"/>
                <p:cNvGrpSpPr/>
                <p:nvPr/>
              </p:nvGrpSpPr>
              <p:grpSpPr>
                <a:xfrm rot="10800000">
                  <a:off x="7716339" y="2002066"/>
                  <a:ext cx="640079" cy="80010"/>
                  <a:chOff x="46785" y="822589"/>
                  <a:chExt cx="1828798" cy="228600"/>
                </a:xfrm>
              </p:grpSpPr>
              <p:grpSp>
                <p:nvGrpSpPr>
                  <p:cNvPr id="272" name="Group 271"/>
                  <p:cNvGrpSpPr/>
                  <p:nvPr/>
                </p:nvGrpSpPr>
                <p:grpSpPr>
                  <a:xfrm>
                    <a:off x="46785" y="822589"/>
                    <a:ext cx="914399" cy="228600"/>
                    <a:chOff x="46785" y="822589"/>
                    <a:chExt cx="914399" cy="228600"/>
                  </a:xfrm>
                </p:grpSpPr>
                <p:grpSp>
                  <p:nvGrpSpPr>
                    <p:cNvPr id="280" name="Group 279"/>
                    <p:cNvGrpSpPr/>
                    <p:nvPr/>
                  </p:nvGrpSpPr>
                  <p:grpSpPr>
                    <a:xfrm>
                      <a:off x="503984" y="822589"/>
                      <a:ext cx="457200" cy="228600"/>
                      <a:chOff x="503984" y="822589"/>
                      <a:chExt cx="457200" cy="228600"/>
                    </a:xfrm>
                  </p:grpSpPr>
                  <p:sp>
                    <p:nvSpPr>
                      <p:cNvPr id="284" name="Oval 283"/>
                      <p:cNvSpPr/>
                      <p:nvPr/>
                    </p:nvSpPr>
                    <p:spPr>
                      <a:xfrm>
                        <a:off x="503984" y="822589"/>
                        <a:ext cx="228600" cy="228600"/>
                      </a:xfrm>
                      <a:prstGeom prst="ellipse">
                        <a:avLst/>
                      </a:prstGeom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85" name="Oval 284"/>
                      <p:cNvSpPr/>
                      <p:nvPr/>
                    </p:nvSpPr>
                    <p:spPr>
                      <a:xfrm>
                        <a:off x="732584" y="822589"/>
                        <a:ext cx="228600" cy="228600"/>
                      </a:xfrm>
                      <a:prstGeom prst="ellipse">
                        <a:avLst/>
                      </a:prstGeom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281" name="Group 280"/>
                    <p:cNvGrpSpPr/>
                    <p:nvPr/>
                  </p:nvGrpSpPr>
                  <p:grpSpPr>
                    <a:xfrm>
                      <a:off x="46785" y="822589"/>
                      <a:ext cx="457200" cy="228600"/>
                      <a:chOff x="503984" y="822589"/>
                      <a:chExt cx="457200" cy="228600"/>
                    </a:xfrm>
                  </p:grpSpPr>
                  <p:sp>
                    <p:nvSpPr>
                      <p:cNvPr id="282" name="Oval 281"/>
                      <p:cNvSpPr/>
                      <p:nvPr/>
                    </p:nvSpPr>
                    <p:spPr>
                      <a:xfrm>
                        <a:off x="503984" y="822589"/>
                        <a:ext cx="228600" cy="228600"/>
                      </a:xfrm>
                      <a:prstGeom prst="ellipse">
                        <a:avLst/>
                      </a:prstGeom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83" name="Oval 282"/>
                      <p:cNvSpPr/>
                      <p:nvPr/>
                    </p:nvSpPr>
                    <p:spPr>
                      <a:xfrm>
                        <a:off x="732584" y="822589"/>
                        <a:ext cx="228600" cy="228600"/>
                      </a:xfrm>
                      <a:prstGeom prst="ellipse">
                        <a:avLst/>
                      </a:prstGeom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273" name="Group 272"/>
                  <p:cNvGrpSpPr/>
                  <p:nvPr/>
                </p:nvGrpSpPr>
                <p:grpSpPr>
                  <a:xfrm>
                    <a:off x="961184" y="822589"/>
                    <a:ext cx="914399" cy="228600"/>
                    <a:chOff x="46785" y="822589"/>
                    <a:chExt cx="914399" cy="228600"/>
                  </a:xfrm>
                </p:grpSpPr>
                <p:grpSp>
                  <p:nvGrpSpPr>
                    <p:cNvPr id="274" name="Group 273"/>
                    <p:cNvGrpSpPr/>
                    <p:nvPr/>
                  </p:nvGrpSpPr>
                  <p:grpSpPr>
                    <a:xfrm>
                      <a:off x="503984" y="822589"/>
                      <a:ext cx="457200" cy="228600"/>
                      <a:chOff x="503984" y="822589"/>
                      <a:chExt cx="457200" cy="228600"/>
                    </a:xfrm>
                  </p:grpSpPr>
                  <p:sp>
                    <p:nvSpPr>
                      <p:cNvPr id="278" name="Oval 277"/>
                      <p:cNvSpPr/>
                      <p:nvPr/>
                    </p:nvSpPr>
                    <p:spPr>
                      <a:xfrm>
                        <a:off x="503984" y="822589"/>
                        <a:ext cx="228600" cy="228600"/>
                      </a:xfrm>
                      <a:prstGeom prst="ellipse">
                        <a:avLst/>
                      </a:prstGeom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79" name="Oval 278"/>
                      <p:cNvSpPr/>
                      <p:nvPr/>
                    </p:nvSpPr>
                    <p:spPr>
                      <a:xfrm>
                        <a:off x="732584" y="822589"/>
                        <a:ext cx="228600" cy="228600"/>
                      </a:xfrm>
                      <a:prstGeom prst="ellipse">
                        <a:avLst/>
                      </a:prstGeom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275" name="Group 274"/>
                    <p:cNvGrpSpPr/>
                    <p:nvPr/>
                  </p:nvGrpSpPr>
                  <p:grpSpPr>
                    <a:xfrm>
                      <a:off x="46785" y="822589"/>
                      <a:ext cx="457200" cy="228600"/>
                      <a:chOff x="503984" y="822589"/>
                      <a:chExt cx="457200" cy="228600"/>
                    </a:xfrm>
                  </p:grpSpPr>
                  <p:sp>
                    <p:nvSpPr>
                      <p:cNvPr id="276" name="Oval 275"/>
                      <p:cNvSpPr/>
                      <p:nvPr/>
                    </p:nvSpPr>
                    <p:spPr>
                      <a:xfrm>
                        <a:off x="503984" y="822589"/>
                        <a:ext cx="228600" cy="228600"/>
                      </a:xfrm>
                      <a:prstGeom prst="ellipse">
                        <a:avLst/>
                      </a:prstGeom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77" name="Oval 276"/>
                      <p:cNvSpPr/>
                      <p:nvPr/>
                    </p:nvSpPr>
                    <p:spPr>
                      <a:xfrm>
                        <a:off x="732584" y="822589"/>
                        <a:ext cx="228600" cy="228600"/>
                      </a:xfrm>
                      <a:prstGeom prst="ellipse">
                        <a:avLst/>
                      </a:prstGeom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42" name="Group 41"/>
                <p:cNvGrpSpPr/>
                <p:nvPr/>
              </p:nvGrpSpPr>
              <p:grpSpPr>
                <a:xfrm rot="10800000">
                  <a:off x="7076260" y="2002066"/>
                  <a:ext cx="640079" cy="80010"/>
                  <a:chOff x="46785" y="822589"/>
                  <a:chExt cx="1828798" cy="228600"/>
                </a:xfrm>
                <a:solidFill>
                  <a:srgbClr val="FF0000"/>
                </a:solidFill>
              </p:grpSpPr>
              <p:grpSp>
                <p:nvGrpSpPr>
                  <p:cNvPr id="258" name="Group 257"/>
                  <p:cNvGrpSpPr/>
                  <p:nvPr/>
                </p:nvGrpSpPr>
                <p:grpSpPr>
                  <a:xfrm>
                    <a:off x="46785" y="822589"/>
                    <a:ext cx="914399" cy="228600"/>
                    <a:chOff x="46785" y="822589"/>
                    <a:chExt cx="914399" cy="228600"/>
                  </a:xfrm>
                  <a:grpFill/>
                </p:grpSpPr>
                <p:grpSp>
                  <p:nvGrpSpPr>
                    <p:cNvPr id="266" name="Group 265"/>
                    <p:cNvGrpSpPr/>
                    <p:nvPr/>
                  </p:nvGrpSpPr>
                  <p:grpSpPr>
                    <a:xfrm>
                      <a:off x="503984" y="822589"/>
                      <a:ext cx="457200" cy="228600"/>
                      <a:chOff x="503984" y="822589"/>
                      <a:chExt cx="457200" cy="228600"/>
                    </a:xfrm>
                    <a:grpFill/>
                  </p:grpSpPr>
                  <p:sp>
                    <p:nvSpPr>
                      <p:cNvPr id="270" name="Oval 269"/>
                      <p:cNvSpPr/>
                      <p:nvPr/>
                    </p:nvSpPr>
                    <p:spPr>
                      <a:xfrm>
                        <a:off x="503984" y="822589"/>
                        <a:ext cx="228600" cy="228600"/>
                      </a:xfrm>
                      <a:prstGeom prst="ellipse">
                        <a:avLst/>
                      </a:prstGeom>
                      <a:grpFill/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71" name="Oval 270"/>
                      <p:cNvSpPr/>
                      <p:nvPr/>
                    </p:nvSpPr>
                    <p:spPr>
                      <a:xfrm>
                        <a:off x="732584" y="822589"/>
                        <a:ext cx="228600" cy="228600"/>
                      </a:xfrm>
                      <a:prstGeom prst="ellipse">
                        <a:avLst/>
                      </a:prstGeom>
                      <a:grpFill/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267" name="Group 266"/>
                    <p:cNvGrpSpPr/>
                    <p:nvPr/>
                  </p:nvGrpSpPr>
                  <p:grpSpPr>
                    <a:xfrm>
                      <a:off x="46785" y="822589"/>
                      <a:ext cx="457200" cy="228600"/>
                      <a:chOff x="503984" y="822589"/>
                      <a:chExt cx="457200" cy="228600"/>
                    </a:xfrm>
                    <a:grpFill/>
                  </p:grpSpPr>
                  <p:sp>
                    <p:nvSpPr>
                      <p:cNvPr id="268" name="Oval 267"/>
                      <p:cNvSpPr/>
                      <p:nvPr/>
                    </p:nvSpPr>
                    <p:spPr>
                      <a:xfrm>
                        <a:off x="503984" y="822589"/>
                        <a:ext cx="228600" cy="228600"/>
                      </a:xfrm>
                      <a:prstGeom prst="ellipse">
                        <a:avLst/>
                      </a:prstGeom>
                      <a:grpFill/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69" name="Oval 268"/>
                      <p:cNvSpPr/>
                      <p:nvPr/>
                    </p:nvSpPr>
                    <p:spPr>
                      <a:xfrm>
                        <a:off x="732584" y="822589"/>
                        <a:ext cx="228600" cy="228600"/>
                      </a:xfrm>
                      <a:prstGeom prst="ellipse">
                        <a:avLst/>
                      </a:prstGeom>
                      <a:grpFill/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259" name="Group 258"/>
                  <p:cNvGrpSpPr/>
                  <p:nvPr/>
                </p:nvGrpSpPr>
                <p:grpSpPr>
                  <a:xfrm>
                    <a:off x="961184" y="822589"/>
                    <a:ext cx="914399" cy="228600"/>
                    <a:chOff x="46785" y="822589"/>
                    <a:chExt cx="914399" cy="228600"/>
                  </a:xfrm>
                  <a:grpFill/>
                </p:grpSpPr>
                <p:grpSp>
                  <p:nvGrpSpPr>
                    <p:cNvPr id="260" name="Group 259"/>
                    <p:cNvGrpSpPr/>
                    <p:nvPr/>
                  </p:nvGrpSpPr>
                  <p:grpSpPr>
                    <a:xfrm>
                      <a:off x="503984" y="822589"/>
                      <a:ext cx="457200" cy="228600"/>
                      <a:chOff x="503984" y="822589"/>
                      <a:chExt cx="457200" cy="228600"/>
                    </a:xfrm>
                    <a:grpFill/>
                  </p:grpSpPr>
                  <p:sp>
                    <p:nvSpPr>
                      <p:cNvPr id="264" name="Oval 263"/>
                      <p:cNvSpPr/>
                      <p:nvPr/>
                    </p:nvSpPr>
                    <p:spPr>
                      <a:xfrm>
                        <a:off x="503984" y="822589"/>
                        <a:ext cx="228600" cy="228600"/>
                      </a:xfrm>
                      <a:prstGeom prst="ellipse">
                        <a:avLst/>
                      </a:prstGeom>
                      <a:grpFill/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65" name="Oval 264"/>
                      <p:cNvSpPr/>
                      <p:nvPr/>
                    </p:nvSpPr>
                    <p:spPr>
                      <a:xfrm>
                        <a:off x="732584" y="822589"/>
                        <a:ext cx="228600" cy="228600"/>
                      </a:xfrm>
                      <a:prstGeom prst="ellipse">
                        <a:avLst/>
                      </a:prstGeom>
                      <a:grpFill/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261" name="Group 260"/>
                    <p:cNvGrpSpPr/>
                    <p:nvPr/>
                  </p:nvGrpSpPr>
                  <p:grpSpPr>
                    <a:xfrm>
                      <a:off x="46785" y="822589"/>
                      <a:ext cx="457200" cy="228600"/>
                      <a:chOff x="503984" y="822589"/>
                      <a:chExt cx="457200" cy="228600"/>
                    </a:xfrm>
                    <a:grpFill/>
                  </p:grpSpPr>
                  <p:sp>
                    <p:nvSpPr>
                      <p:cNvPr id="262" name="Oval 261"/>
                      <p:cNvSpPr/>
                      <p:nvPr/>
                    </p:nvSpPr>
                    <p:spPr>
                      <a:xfrm>
                        <a:off x="503984" y="822589"/>
                        <a:ext cx="228600" cy="228600"/>
                      </a:xfrm>
                      <a:prstGeom prst="ellipse">
                        <a:avLst/>
                      </a:prstGeom>
                      <a:grpFill/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63" name="Oval 262"/>
                      <p:cNvSpPr/>
                      <p:nvPr/>
                    </p:nvSpPr>
                    <p:spPr>
                      <a:xfrm>
                        <a:off x="732584" y="822589"/>
                        <a:ext cx="228600" cy="228600"/>
                      </a:xfrm>
                      <a:prstGeom prst="ellipse">
                        <a:avLst/>
                      </a:prstGeom>
                      <a:grpFill/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43" name="Group 42"/>
                <p:cNvGrpSpPr/>
                <p:nvPr/>
              </p:nvGrpSpPr>
              <p:grpSpPr>
                <a:xfrm rot="10800000">
                  <a:off x="6436181" y="2002066"/>
                  <a:ext cx="640079" cy="80010"/>
                  <a:chOff x="46785" y="822589"/>
                  <a:chExt cx="1828798" cy="228600"/>
                </a:xfrm>
              </p:grpSpPr>
              <p:grpSp>
                <p:nvGrpSpPr>
                  <p:cNvPr id="244" name="Group 243"/>
                  <p:cNvGrpSpPr/>
                  <p:nvPr/>
                </p:nvGrpSpPr>
                <p:grpSpPr>
                  <a:xfrm>
                    <a:off x="46785" y="822589"/>
                    <a:ext cx="914399" cy="228600"/>
                    <a:chOff x="46785" y="822589"/>
                    <a:chExt cx="914399" cy="228600"/>
                  </a:xfrm>
                </p:grpSpPr>
                <p:grpSp>
                  <p:nvGrpSpPr>
                    <p:cNvPr id="252" name="Group 251"/>
                    <p:cNvGrpSpPr/>
                    <p:nvPr/>
                  </p:nvGrpSpPr>
                  <p:grpSpPr>
                    <a:xfrm>
                      <a:off x="503984" y="822589"/>
                      <a:ext cx="457200" cy="228600"/>
                      <a:chOff x="503984" y="822589"/>
                      <a:chExt cx="457200" cy="228600"/>
                    </a:xfrm>
                  </p:grpSpPr>
                  <p:sp>
                    <p:nvSpPr>
                      <p:cNvPr id="256" name="Oval 255"/>
                      <p:cNvSpPr/>
                      <p:nvPr/>
                    </p:nvSpPr>
                    <p:spPr>
                      <a:xfrm>
                        <a:off x="503984" y="822589"/>
                        <a:ext cx="228600" cy="228600"/>
                      </a:xfrm>
                      <a:prstGeom prst="ellipse">
                        <a:avLst/>
                      </a:prstGeom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57" name="Oval 256"/>
                      <p:cNvSpPr/>
                      <p:nvPr/>
                    </p:nvSpPr>
                    <p:spPr>
                      <a:xfrm>
                        <a:off x="732584" y="822589"/>
                        <a:ext cx="228600" cy="228600"/>
                      </a:xfrm>
                      <a:prstGeom prst="ellipse">
                        <a:avLst/>
                      </a:prstGeom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253" name="Group 252"/>
                    <p:cNvGrpSpPr/>
                    <p:nvPr/>
                  </p:nvGrpSpPr>
                  <p:grpSpPr>
                    <a:xfrm>
                      <a:off x="46785" y="822589"/>
                      <a:ext cx="457200" cy="228600"/>
                      <a:chOff x="503984" y="822589"/>
                      <a:chExt cx="457200" cy="228600"/>
                    </a:xfrm>
                  </p:grpSpPr>
                  <p:sp>
                    <p:nvSpPr>
                      <p:cNvPr id="254" name="Oval 253"/>
                      <p:cNvSpPr/>
                      <p:nvPr/>
                    </p:nvSpPr>
                    <p:spPr>
                      <a:xfrm>
                        <a:off x="503984" y="822589"/>
                        <a:ext cx="228600" cy="228600"/>
                      </a:xfrm>
                      <a:prstGeom prst="ellipse">
                        <a:avLst/>
                      </a:prstGeom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55" name="Oval 254"/>
                      <p:cNvSpPr/>
                      <p:nvPr/>
                    </p:nvSpPr>
                    <p:spPr>
                      <a:xfrm>
                        <a:off x="732584" y="822589"/>
                        <a:ext cx="228600" cy="228600"/>
                      </a:xfrm>
                      <a:prstGeom prst="ellipse">
                        <a:avLst/>
                      </a:prstGeom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  <p:grpSp>
                <p:nvGrpSpPr>
                  <p:cNvPr id="245" name="Group 244"/>
                  <p:cNvGrpSpPr/>
                  <p:nvPr/>
                </p:nvGrpSpPr>
                <p:grpSpPr>
                  <a:xfrm>
                    <a:off x="961184" y="822589"/>
                    <a:ext cx="914399" cy="228600"/>
                    <a:chOff x="46785" y="822589"/>
                    <a:chExt cx="914399" cy="228600"/>
                  </a:xfrm>
                </p:grpSpPr>
                <p:grpSp>
                  <p:nvGrpSpPr>
                    <p:cNvPr id="246" name="Group 245"/>
                    <p:cNvGrpSpPr/>
                    <p:nvPr/>
                  </p:nvGrpSpPr>
                  <p:grpSpPr>
                    <a:xfrm>
                      <a:off x="503984" y="822589"/>
                      <a:ext cx="457200" cy="228600"/>
                      <a:chOff x="503984" y="822589"/>
                      <a:chExt cx="457200" cy="228600"/>
                    </a:xfrm>
                  </p:grpSpPr>
                  <p:sp>
                    <p:nvSpPr>
                      <p:cNvPr id="250" name="Oval 249"/>
                      <p:cNvSpPr/>
                      <p:nvPr/>
                    </p:nvSpPr>
                    <p:spPr>
                      <a:xfrm>
                        <a:off x="503984" y="822589"/>
                        <a:ext cx="228600" cy="228600"/>
                      </a:xfrm>
                      <a:prstGeom prst="ellipse">
                        <a:avLst/>
                      </a:prstGeom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51" name="Oval 250"/>
                      <p:cNvSpPr/>
                      <p:nvPr/>
                    </p:nvSpPr>
                    <p:spPr>
                      <a:xfrm>
                        <a:off x="732584" y="822589"/>
                        <a:ext cx="228600" cy="228600"/>
                      </a:xfrm>
                      <a:prstGeom prst="ellipse">
                        <a:avLst/>
                      </a:prstGeom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grpSp>
                  <p:nvGrpSpPr>
                    <p:cNvPr id="247" name="Group 246"/>
                    <p:cNvGrpSpPr/>
                    <p:nvPr/>
                  </p:nvGrpSpPr>
                  <p:grpSpPr>
                    <a:xfrm>
                      <a:off x="46785" y="822589"/>
                      <a:ext cx="457200" cy="228600"/>
                      <a:chOff x="503984" y="822589"/>
                      <a:chExt cx="457200" cy="228600"/>
                    </a:xfrm>
                  </p:grpSpPr>
                  <p:sp>
                    <p:nvSpPr>
                      <p:cNvPr id="248" name="Oval 247"/>
                      <p:cNvSpPr/>
                      <p:nvPr/>
                    </p:nvSpPr>
                    <p:spPr>
                      <a:xfrm>
                        <a:off x="503984" y="822589"/>
                        <a:ext cx="228600" cy="228600"/>
                      </a:xfrm>
                      <a:prstGeom prst="ellipse">
                        <a:avLst/>
                      </a:prstGeom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249" name="Oval 248"/>
                      <p:cNvSpPr/>
                      <p:nvPr/>
                    </p:nvSpPr>
                    <p:spPr>
                      <a:xfrm>
                        <a:off x="732584" y="822589"/>
                        <a:ext cx="228600" cy="228600"/>
                      </a:xfrm>
                      <a:prstGeom prst="ellipse">
                        <a:avLst/>
                      </a:prstGeom>
                      <a:ln w="15875"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endParaRPr>
                      </a:p>
                    </p:txBody>
                  </p:sp>
                </p:grpSp>
              </p:grpSp>
            </p:grpSp>
            <p:sp>
              <p:nvSpPr>
                <p:cNvPr id="44" name="TextBox 43"/>
                <p:cNvSpPr txBox="1"/>
                <p:nvPr/>
              </p:nvSpPr>
              <p:spPr>
                <a:xfrm>
                  <a:off x="7639395" y="2116600"/>
                  <a:ext cx="152631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400" b="1" i="0" u="none" strike="noStrike" kern="1200" cap="none" spc="0" normalizeH="0" baseline="0" noProof="0" dirty="0" smtClean="0">
                      <a:ln w="6350">
                        <a:solidFill>
                          <a:prstClr val="black"/>
                        </a:solidFill>
                        <a:prstDash val="solid"/>
                      </a:ln>
                      <a:solidFill>
                        <a:srgbClr val="0070C0"/>
                      </a:solidFill>
                      <a:effectLst>
                        <a:outerShdw blurRad="50000" dist="50800" dir="7500000" algn="tl">
                          <a:srgbClr val="000000">
                            <a:shade val="5000"/>
                            <a:alpha val="35000"/>
                          </a:srgbClr>
                        </a:outerShdw>
                      </a:effectLst>
                      <a:uLnTx/>
                      <a:uFillTx/>
                      <a:latin typeface="Calibri"/>
                      <a:ea typeface="+mn-ea"/>
                      <a:cs typeface="+mn-cs"/>
                    </a:rPr>
                    <a:t>Flowcell Adapter</a:t>
                  </a:r>
                  <a:endParaRPr kumimoji="0" lang="en-US" sz="1400" b="1" i="0" u="none" strike="noStrike" kern="1200" cap="none" spc="0" normalizeH="0" baseline="0" noProof="0" dirty="0">
                    <a:ln w="6350">
                      <a:solidFill>
                        <a:prstClr val="black"/>
                      </a:solidFill>
                      <a:prstDash val="solid"/>
                    </a:ln>
                    <a:solidFill>
                      <a:srgbClr val="0070C0"/>
                    </a:solidFill>
                    <a:effectLst>
                      <a:outerShdw blurRad="50000" dist="50800" dir="7500000" algn="tl">
                        <a:srgbClr val="000000">
                          <a:shade val="5000"/>
                          <a:alpha val="35000"/>
                        </a:srgbClr>
                      </a:outerShdw>
                    </a:effectLst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45" name="Group 44"/>
                <p:cNvGrpSpPr/>
                <p:nvPr/>
              </p:nvGrpSpPr>
              <p:grpSpPr>
                <a:xfrm>
                  <a:off x="46556" y="1246489"/>
                  <a:ext cx="6398704" cy="932083"/>
                  <a:chOff x="46556" y="1246489"/>
                  <a:chExt cx="6398704" cy="932083"/>
                </a:xfrm>
              </p:grpSpPr>
              <p:grpSp>
                <p:nvGrpSpPr>
                  <p:cNvPr id="46" name="Group 45"/>
                  <p:cNvGrpSpPr/>
                  <p:nvPr/>
                </p:nvGrpSpPr>
                <p:grpSpPr>
                  <a:xfrm>
                    <a:off x="697694" y="1444330"/>
                    <a:ext cx="162016" cy="80010"/>
                    <a:chOff x="4717601" y="1421160"/>
                    <a:chExt cx="231452" cy="114300"/>
                  </a:xfrm>
                  <a:solidFill>
                    <a:schemeClr val="tx1"/>
                  </a:solidFill>
                </p:grpSpPr>
                <p:sp>
                  <p:nvSpPr>
                    <p:cNvPr id="242" name="Oval 241"/>
                    <p:cNvSpPr/>
                    <p:nvPr/>
                  </p:nvSpPr>
                  <p:spPr>
                    <a:xfrm>
                      <a:off x="4717601" y="1421160"/>
                      <a:ext cx="114300" cy="114300"/>
                    </a:xfrm>
                    <a:prstGeom prst="ellipse">
                      <a:avLst/>
                    </a:prstGeom>
                    <a:grp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243" name="Oval 242"/>
                    <p:cNvSpPr/>
                    <p:nvPr/>
                  </p:nvSpPr>
                  <p:spPr>
                    <a:xfrm>
                      <a:off x="4834753" y="1421160"/>
                      <a:ext cx="114300" cy="114300"/>
                    </a:xfrm>
                    <a:prstGeom prst="ellipse">
                      <a:avLst/>
                    </a:prstGeom>
                    <a:grp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47" name="Group 46"/>
                  <p:cNvGrpSpPr/>
                  <p:nvPr/>
                </p:nvGrpSpPr>
                <p:grpSpPr>
                  <a:xfrm>
                    <a:off x="53482" y="1444330"/>
                    <a:ext cx="640079" cy="80010"/>
                    <a:chOff x="46785" y="822589"/>
                    <a:chExt cx="1828798" cy="228600"/>
                  </a:xfrm>
                  <a:solidFill>
                    <a:srgbClr val="00B050"/>
                  </a:solidFill>
                </p:grpSpPr>
                <p:grpSp>
                  <p:nvGrpSpPr>
                    <p:cNvPr id="228" name="Group 227"/>
                    <p:cNvGrpSpPr/>
                    <p:nvPr/>
                  </p:nvGrpSpPr>
                  <p:grpSpPr>
                    <a:xfrm>
                      <a:off x="46785" y="822589"/>
                      <a:ext cx="914399" cy="228600"/>
                      <a:chOff x="46785" y="822589"/>
                      <a:chExt cx="914399" cy="228600"/>
                    </a:xfrm>
                    <a:grpFill/>
                  </p:grpSpPr>
                  <p:grpSp>
                    <p:nvGrpSpPr>
                      <p:cNvPr id="236" name="Group 235"/>
                      <p:cNvGrpSpPr/>
                      <p:nvPr/>
                    </p:nvGrpSpPr>
                    <p:grpSpPr>
                      <a:xfrm>
                        <a:off x="503984" y="822589"/>
                        <a:ext cx="457200" cy="228600"/>
                        <a:chOff x="503984" y="822589"/>
                        <a:chExt cx="457200" cy="228600"/>
                      </a:xfrm>
                      <a:grpFill/>
                    </p:grpSpPr>
                    <p:sp>
                      <p:nvSpPr>
                        <p:cNvPr id="240" name="Oval 239"/>
                        <p:cNvSpPr/>
                        <p:nvPr/>
                      </p:nvSpPr>
                      <p:spPr>
                        <a:xfrm>
                          <a:off x="503984" y="822589"/>
                          <a:ext cx="228600" cy="228600"/>
                        </a:xfrm>
                        <a:prstGeom prst="ellipse">
                          <a:avLst/>
                        </a:prstGeom>
                        <a:grpFill/>
                        <a:ln w="158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241" name="Oval 240"/>
                        <p:cNvSpPr/>
                        <p:nvPr/>
                      </p:nvSpPr>
                      <p:spPr>
                        <a:xfrm>
                          <a:off x="732584" y="822589"/>
                          <a:ext cx="228600" cy="228600"/>
                        </a:xfrm>
                        <a:prstGeom prst="ellipse">
                          <a:avLst/>
                        </a:prstGeom>
                        <a:grpFill/>
                        <a:ln w="158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grpSp>
                    <p:nvGrpSpPr>
                      <p:cNvPr id="237" name="Group 236"/>
                      <p:cNvGrpSpPr/>
                      <p:nvPr/>
                    </p:nvGrpSpPr>
                    <p:grpSpPr>
                      <a:xfrm>
                        <a:off x="46785" y="822589"/>
                        <a:ext cx="457200" cy="228600"/>
                        <a:chOff x="503984" y="822589"/>
                        <a:chExt cx="457200" cy="228600"/>
                      </a:xfrm>
                      <a:grpFill/>
                    </p:grpSpPr>
                    <p:sp>
                      <p:nvSpPr>
                        <p:cNvPr id="238" name="Oval 237"/>
                        <p:cNvSpPr/>
                        <p:nvPr/>
                      </p:nvSpPr>
                      <p:spPr>
                        <a:xfrm>
                          <a:off x="503984" y="822589"/>
                          <a:ext cx="228600" cy="228600"/>
                        </a:xfrm>
                        <a:prstGeom prst="ellipse">
                          <a:avLst/>
                        </a:prstGeom>
                        <a:grpFill/>
                        <a:ln w="158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239" name="Oval 238"/>
                        <p:cNvSpPr/>
                        <p:nvPr/>
                      </p:nvSpPr>
                      <p:spPr>
                        <a:xfrm>
                          <a:off x="732584" y="822589"/>
                          <a:ext cx="228600" cy="228600"/>
                        </a:xfrm>
                        <a:prstGeom prst="ellipse">
                          <a:avLst/>
                        </a:prstGeom>
                        <a:grpFill/>
                        <a:ln w="158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229" name="Group 228"/>
                    <p:cNvGrpSpPr/>
                    <p:nvPr/>
                  </p:nvGrpSpPr>
                  <p:grpSpPr>
                    <a:xfrm>
                      <a:off x="961184" y="822589"/>
                      <a:ext cx="914399" cy="228600"/>
                      <a:chOff x="46785" y="822589"/>
                      <a:chExt cx="914399" cy="228600"/>
                    </a:xfrm>
                    <a:grpFill/>
                  </p:grpSpPr>
                  <p:grpSp>
                    <p:nvGrpSpPr>
                      <p:cNvPr id="230" name="Group 229"/>
                      <p:cNvGrpSpPr/>
                      <p:nvPr/>
                    </p:nvGrpSpPr>
                    <p:grpSpPr>
                      <a:xfrm>
                        <a:off x="503984" y="822589"/>
                        <a:ext cx="457200" cy="228600"/>
                        <a:chOff x="503984" y="822589"/>
                        <a:chExt cx="457200" cy="228600"/>
                      </a:xfrm>
                      <a:grpFill/>
                    </p:grpSpPr>
                    <p:sp>
                      <p:nvSpPr>
                        <p:cNvPr id="234" name="Oval 233"/>
                        <p:cNvSpPr/>
                        <p:nvPr/>
                      </p:nvSpPr>
                      <p:spPr>
                        <a:xfrm>
                          <a:off x="503984" y="822589"/>
                          <a:ext cx="228600" cy="228600"/>
                        </a:xfrm>
                        <a:prstGeom prst="ellipse">
                          <a:avLst/>
                        </a:prstGeom>
                        <a:grpFill/>
                        <a:ln w="158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235" name="Oval 234"/>
                        <p:cNvSpPr/>
                        <p:nvPr/>
                      </p:nvSpPr>
                      <p:spPr>
                        <a:xfrm>
                          <a:off x="732584" y="822589"/>
                          <a:ext cx="228600" cy="228600"/>
                        </a:xfrm>
                        <a:prstGeom prst="ellipse">
                          <a:avLst/>
                        </a:prstGeom>
                        <a:grpFill/>
                        <a:ln w="158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grpSp>
                    <p:nvGrpSpPr>
                      <p:cNvPr id="231" name="Group 230"/>
                      <p:cNvGrpSpPr/>
                      <p:nvPr/>
                    </p:nvGrpSpPr>
                    <p:grpSpPr>
                      <a:xfrm>
                        <a:off x="46785" y="822589"/>
                        <a:ext cx="457200" cy="228600"/>
                        <a:chOff x="503984" y="822589"/>
                        <a:chExt cx="457200" cy="228600"/>
                      </a:xfrm>
                      <a:grpFill/>
                    </p:grpSpPr>
                    <p:sp>
                      <p:nvSpPr>
                        <p:cNvPr id="232" name="Oval 231"/>
                        <p:cNvSpPr/>
                        <p:nvPr/>
                      </p:nvSpPr>
                      <p:spPr>
                        <a:xfrm>
                          <a:off x="503984" y="822589"/>
                          <a:ext cx="228600" cy="228600"/>
                        </a:xfrm>
                        <a:prstGeom prst="ellipse">
                          <a:avLst/>
                        </a:prstGeom>
                        <a:grpFill/>
                        <a:ln w="158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233" name="Oval 232"/>
                        <p:cNvSpPr/>
                        <p:nvPr/>
                      </p:nvSpPr>
                      <p:spPr>
                        <a:xfrm>
                          <a:off x="732584" y="822589"/>
                          <a:ext cx="228600" cy="228600"/>
                        </a:xfrm>
                        <a:prstGeom prst="ellipse">
                          <a:avLst/>
                        </a:prstGeom>
                        <a:grpFill/>
                        <a:ln w="158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</p:grpSp>
              </p:grpSp>
              <p:grpSp>
                <p:nvGrpSpPr>
                  <p:cNvPr id="48" name="Group 47"/>
                  <p:cNvGrpSpPr/>
                  <p:nvPr/>
                </p:nvGrpSpPr>
                <p:grpSpPr>
                  <a:xfrm>
                    <a:off x="859710" y="1444330"/>
                    <a:ext cx="1280159" cy="80010"/>
                    <a:chOff x="4916856" y="1268760"/>
                    <a:chExt cx="1828799" cy="114300"/>
                  </a:xfrm>
                  <a:solidFill>
                    <a:srgbClr val="FFFF00"/>
                  </a:solidFill>
                </p:grpSpPr>
                <p:grpSp>
                  <p:nvGrpSpPr>
                    <p:cNvPr id="198" name="Group 197"/>
                    <p:cNvGrpSpPr/>
                    <p:nvPr/>
                  </p:nvGrpSpPr>
                  <p:grpSpPr>
                    <a:xfrm>
                      <a:off x="4916856" y="1268760"/>
                      <a:ext cx="914399" cy="114300"/>
                      <a:chOff x="46785" y="822589"/>
                      <a:chExt cx="1828798" cy="228600"/>
                    </a:xfrm>
                    <a:grpFill/>
                  </p:grpSpPr>
                  <p:grpSp>
                    <p:nvGrpSpPr>
                      <p:cNvPr id="214" name="Group 213"/>
                      <p:cNvGrpSpPr/>
                      <p:nvPr/>
                    </p:nvGrpSpPr>
                    <p:grpSpPr>
                      <a:xfrm>
                        <a:off x="46785" y="822589"/>
                        <a:ext cx="914399" cy="228600"/>
                        <a:chOff x="46785" y="822589"/>
                        <a:chExt cx="914399" cy="228600"/>
                      </a:xfrm>
                      <a:grpFill/>
                    </p:grpSpPr>
                    <p:grpSp>
                      <p:nvGrpSpPr>
                        <p:cNvPr id="222" name="Group 221"/>
                        <p:cNvGrpSpPr/>
                        <p:nvPr/>
                      </p:nvGrpSpPr>
                      <p:grpSpPr>
                        <a:xfrm>
                          <a:off x="503984" y="822589"/>
                          <a:ext cx="457200" cy="228600"/>
                          <a:chOff x="503984" y="822589"/>
                          <a:chExt cx="457200" cy="228600"/>
                        </a:xfrm>
                        <a:grpFill/>
                      </p:grpSpPr>
                      <p:sp>
                        <p:nvSpPr>
                          <p:cNvPr id="226" name="Oval 225"/>
                          <p:cNvSpPr/>
                          <p:nvPr/>
                        </p:nvSpPr>
                        <p:spPr>
                          <a:xfrm>
                            <a:off x="503984" y="822589"/>
                            <a:ext cx="228600" cy="228600"/>
                          </a:xfrm>
                          <a:prstGeom prst="ellipse">
                            <a:avLst/>
                          </a:prstGeom>
                          <a:grpFill/>
                          <a:ln w="158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227" name="Oval 226"/>
                          <p:cNvSpPr/>
                          <p:nvPr/>
                        </p:nvSpPr>
                        <p:spPr>
                          <a:xfrm>
                            <a:off x="732584" y="822589"/>
                            <a:ext cx="228600" cy="228600"/>
                          </a:xfrm>
                          <a:prstGeom prst="ellipse">
                            <a:avLst/>
                          </a:prstGeom>
                          <a:grpFill/>
                          <a:ln w="158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23" name="Group 222"/>
                        <p:cNvGrpSpPr/>
                        <p:nvPr/>
                      </p:nvGrpSpPr>
                      <p:grpSpPr>
                        <a:xfrm>
                          <a:off x="46785" y="822589"/>
                          <a:ext cx="457200" cy="228600"/>
                          <a:chOff x="503984" y="822589"/>
                          <a:chExt cx="457200" cy="228600"/>
                        </a:xfrm>
                        <a:grpFill/>
                      </p:grpSpPr>
                      <p:sp>
                        <p:nvSpPr>
                          <p:cNvPr id="224" name="Oval 223"/>
                          <p:cNvSpPr/>
                          <p:nvPr/>
                        </p:nvSpPr>
                        <p:spPr>
                          <a:xfrm>
                            <a:off x="503984" y="822589"/>
                            <a:ext cx="228600" cy="228600"/>
                          </a:xfrm>
                          <a:prstGeom prst="ellipse">
                            <a:avLst/>
                          </a:prstGeom>
                          <a:grpFill/>
                          <a:ln w="158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225" name="Oval 224"/>
                          <p:cNvSpPr/>
                          <p:nvPr/>
                        </p:nvSpPr>
                        <p:spPr>
                          <a:xfrm>
                            <a:off x="732584" y="822589"/>
                            <a:ext cx="228600" cy="228600"/>
                          </a:xfrm>
                          <a:prstGeom prst="ellipse">
                            <a:avLst/>
                          </a:prstGeom>
                          <a:grpFill/>
                          <a:ln w="158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215" name="Group 214"/>
                      <p:cNvGrpSpPr/>
                      <p:nvPr/>
                    </p:nvGrpSpPr>
                    <p:grpSpPr>
                      <a:xfrm>
                        <a:off x="961184" y="822589"/>
                        <a:ext cx="914399" cy="228600"/>
                        <a:chOff x="46785" y="822589"/>
                        <a:chExt cx="914399" cy="228600"/>
                      </a:xfrm>
                      <a:grpFill/>
                    </p:grpSpPr>
                    <p:grpSp>
                      <p:nvGrpSpPr>
                        <p:cNvPr id="216" name="Group 215"/>
                        <p:cNvGrpSpPr/>
                        <p:nvPr/>
                      </p:nvGrpSpPr>
                      <p:grpSpPr>
                        <a:xfrm>
                          <a:off x="503984" y="822589"/>
                          <a:ext cx="457200" cy="228600"/>
                          <a:chOff x="503984" y="822589"/>
                          <a:chExt cx="457200" cy="228600"/>
                        </a:xfrm>
                        <a:grpFill/>
                      </p:grpSpPr>
                      <p:sp>
                        <p:nvSpPr>
                          <p:cNvPr id="220" name="Oval 219"/>
                          <p:cNvSpPr/>
                          <p:nvPr/>
                        </p:nvSpPr>
                        <p:spPr>
                          <a:xfrm>
                            <a:off x="503984" y="822589"/>
                            <a:ext cx="228600" cy="228600"/>
                          </a:xfrm>
                          <a:prstGeom prst="ellipse">
                            <a:avLst/>
                          </a:prstGeom>
                          <a:grpFill/>
                          <a:ln w="158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221" name="Oval 220"/>
                          <p:cNvSpPr/>
                          <p:nvPr/>
                        </p:nvSpPr>
                        <p:spPr>
                          <a:xfrm>
                            <a:off x="732584" y="822589"/>
                            <a:ext cx="228600" cy="228600"/>
                          </a:xfrm>
                          <a:prstGeom prst="ellipse">
                            <a:avLst/>
                          </a:prstGeom>
                          <a:grpFill/>
                          <a:ln w="158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17" name="Group 216"/>
                        <p:cNvGrpSpPr/>
                        <p:nvPr/>
                      </p:nvGrpSpPr>
                      <p:grpSpPr>
                        <a:xfrm>
                          <a:off x="46785" y="822589"/>
                          <a:ext cx="457200" cy="228600"/>
                          <a:chOff x="503984" y="822589"/>
                          <a:chExt cx="457200" cy="228600"/>
                        </a:xfrm>
                        <a:grpFill/>
                      </p:grpSpPr>
                      <p:sp>
                        <p:nvSpPr>
                          <p:cNvPr id="218" name="Oval 217"/>
                          <p:cNvSpPr/>
                          <p:nvPr/>
                        </p:nvSpPr>
                        <p:spPr>
                          <a:xfrm>
                            <a:off x="503984" y="822589"/>
                            <a:ext cx="228600" cy="228600"/>
                          </a:xfrm>
                          <a:prstGeom prst="ellipse">
                            <a:avLst/>
                          </a:prstGeom>
                          <a:grpFill/>
                          <a:ln w="158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219" name="Oval 218"/>
                          <p:cNvSpPr/>
                          <p:nvPr/>
                        </p:nvSpPr>
                        <p:spPr>
                          <a:xfrm>
                            <a:off x="732584" y="822589"/>
                            <a:ext cx="228600" cy="228600"/>
                          </a:xfrm>
                          <a:prstGeom prst="ellipse">
                            <a:avLst/>
                          </a:prstGeom>
                          <a:grpFill/>
                          <a:ln w="158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199" name="Group 198"/>
                    <p:cNvGrpSpPr/>
                    <p:nvPr/>
                  </p:nvGrpSpPr>
                  <p:grpSpPr>
                    <a:xfrm>
                      <a:off x="5831256" y="1268760"/>
                      <a:ext cx="914399" cy="114300"/>
                      <a:chOff x="46785" y="822589"/>
                      <a:chExt cx="1828798" cy="228600"/>
                    </a:xfrm>
                    <a:grpFill/>
                  </p:grpSpPr>
                  <p:grpSp>
                    <p:nvGrpSpPr>
                      <p:cNvPr id="200" name="Group 199"/>
                      <p:cNvGrpSpPr/>
                      <p:nvPr/>
                    </p:nvGrpSpPr>
                    <p:grpSpPr>
                      <a:xfrm>
                        <a:off x="46785" y="822589"/>
                        <a:ext cx="914399" cy="228600"/>
                        <a:chOff x="46785" y="822589"/>
                        <a:chExt cx="914399" cy="228600"/>
                      </a:xfrm>
                      <a:grpFill/>
                    </p:grpSpPr>
                    <p:grpSp>
                      <p:nvGrpSpPr>
                        <p:cNvPr id="208" name="Group 207"/>
                        <p:cNvGrpSpPr/>
                        <p:nvPr/>
                      </p:nvGrpSpPr>
                      <p:grpSpPr>
                        <a:xfrm>
                          <a:off x="503984" y="822589"/>
                          <a:ext cx="457200" cy="228600"/>
                          <a:chOff x="503984" y="822589"/>
                          <a:chExt cx="457200" cy="228600"/>
                        </a:xfrm>
                        <a:grpFill/>
                      </p:grpSpPr>
                      <p:sp>
                        <p:nvSpPr>
                          <p:cNvPr id="212" name="Oval 211"/>
                          <p:cNvSpPr/>
                          <p:nvPr/>
                        </p:nvSpPr>
                        <p:spPr>
                          <a:xfrm>
                            <a:off x="503984" y="822589"/>
                            <a:ext cx="228600" cy="228600"/>
                          </a:xfrm>
                          <a:prstGeom prst="ellipse">
                            <a:avLst/>
                          </a:prstGeom>
                          <a:grpFill/>
                          <a:ln w="158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213" name="Oval 212"/>
                          <p:cNvSpPr/>
                          <p:nvPr/>
                        </p:nvSpPr>
                        <p:spPr>
                          <a:xfrm>
                            <a:off x="732584" y="822589"/>
                            <a:ext cx="228600" cy="228600"/>
                          </a:xfrm>
                          <a:prstGeom prst="ellipse">
                            <a:avLst/>
                          </a:prstGeom>
                          <a:grpFill/>
                          <a:ln w="158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09" name="Group 208"/>
                        <p:cNvGrpSpPr/>
                        <p:nvPr/>
                      </p:nvGrpSpPr>
                      <p:grpSpPr>
                        <a:xfrm>
                          <a:off x="46785" y="822589"/>
                          <a:ext cx="457200" cy="228600"/>
                          <a:chOff x="503984" y="822589"/>
                          <a:chExt cx="457200" cy="228600"/>
                        </a:xfrm>
                        <a:grpFill/>
                      </p:grpSpPr>
                      <p:sp>
                        <p:nvSpPr>
                          <p:cNvPr id="210" name="Oval 209"/>
                          <p:cNvSpPr/>
                          <p:nvPr/>
                        </p:nvSpPr>
                        <p:spPr>
                          <a:xfrm>
                            <a:off x="503984" y="822589"/>
                            <a:ext cx="228600" cy="228600"/>
                          </a:xfrm>
                          <a:prstGeom prst="ellipse">
                            <a:avLst/>
                          </a:prstGeom>
                          <a:grpFill/>
                          <a:ln w="158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211" name="Oval 210"/>
                          <p:cNvSpPr/>
                          <p:nvPr/>
                        </p:nvSpPr>
                        <p:spPr>
                          <a:xfrm>
                            <a:off x="732584" y="822589"/>
                            <a:ext cx="228600" cy="228600"/>
                          </a:xfrm>
                          <a:prstGeom prst="ellipse">
                            <a:avLst/>
                          </a:prstGeom>
                          <a:grpFill/>
                          <a:ln w="158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201" name="Group 200"/>
                      <p:cNvGrpSpPr/>
                      <p:nvPr/>
                    </p:nvGrpSpPr>
                    <p:grpSpPr>
                      <a:xfrm>
                        <a:off x="961184" y="822589"/>
                        <a:ext cx="914399" cy="228600"/>
                        <a:chOff x="46785" y="822589"/>
                        <a:chExt cx="914399" cy="228600"/>
                      </a:xfrm>
                      <a:grpFill/>
                    </p:grpSpPr>
                    <p:grpSp>
                      <p:nvGrpSpPr>
                        <p:cNvPr id="202" name="Group 201"/>
                        <p:cNvGrpSpPr/>
                        <p:nvPr/>
                      </p:nvGrpSpPr>
                      <p:grpSpPr>
                        <a:xfrm>
                          <a:off x="503984" y="822589"/>
                          <a:ext cx="457200" cy="228600"/>
                          <a:chOff x="503984" y="822589"/>
                          <a:chExt cx="457200" cy="228600"/>
                        </a:xfrm>
                        <a:grpFill/>
                      </p:grpSpPr>
                      <p:sp>
                        <p:nvSpPr>
                          <p:cNvPr id="206" name="Oval 205"/>
                          <p:cNvSpPr/>
                          <p:nvPr/>
                        </p:nvSpPr>
                        <p:spPr>
                          <a:xfrm>
                            <a:off x="503984" y="822589"/>
                            <a:ext cx="228600" cy="228600"/>
                          </a:xfrm>
                          <a:prstGeom prst="ellipse">
                            <a:avLst/>
                          </a:prstGeom>
                          <a:grpFill/>
                          <a:ln w="158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207" name="Oval 206"/>
                          <p:cNvSpPr/>
                          <p:nvPr/>
                        </p:nvSpPr>
                        <p:spPr>
                          <a:xfrm>
                            <a:off x="732584" y="822589"/>
                            <a:ext cx="228600" cy="228600"/>
                          </a:xfrm>
                          <a:prstGeom prst="ellipse">
                            <a:avLst/>
                          </a:prstGeom>
                          <a:grpFill/>
                          <a:ln w="158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03" name="Group 202"/>
                        <p:cNvGrpSpPr/>
                        <p:nvPr/>
                      </p:nvGrpSpPr>
                      <p:grpSpPr>
                        <a:xfrm>
                          <a:off x="46785" y="822589"/>
                          <a:ext cx="457200" cy="228600"/>
                          <a:chOff x="503984" y="822589"/>
                          <a:chExt cx="457200" cy="228600"/>
                        </a:xfrm>
                        <a:grpFill/>
                      </p:grpSpPr>
                      <p:sp>
                        <p:nvSpPr>
                          <p:cNvPr id="204" name="Oval 203"/>
                          <p:cNvSpPr/>
                          <p:nvPr/>
                        </p:nvSpPr>
                        <p:spPr>
                          <a:xfrm>
                            <a:off x="503984" y="822589"/>
                            <a:ext cx="228600" cy="228600"/>
                          </a:xfrm>
                          <a:prstGeom prst="ellipse">
                            <a:avLst/>
                          </a:prstGeom>
                          <a:grpFill/>
                          <a:ln w="158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205" name="Oval 204"/>
                          <p:cNvSpPr/>
                          <p:nvPr/>
                        </p:nvSpPr>
                        <p:spPr>
                          <a:xfrm>
                            <a:off x="732584" y="822589"/>
                            <a:ext cx="228600" cy="228600"/>
                          </a:xfrm>
                          <a:prstGeom prst="ellipse">
                            <a:avLst/>
                          </a:prstGeom>
                          <a:grpFill/>
                          <a:ln w="158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49" name="Group 48"/>
                  <p:cNvGrpSpPr/>
                  <p:nvPr/>
                </p:nvGrpSpPr>
                <p:grpSpPr>
                  <a:xfrm rot="10800000">
                    <a:off x="5805181" y="1431746"/>
                    <a:ext cx="640079" cy="80010"/>
                    <a:chOff x="46785" y="822589"/>
                    <a:chExt cx="1828798" cy="228600"/>
                  </a:xfrm>
                  <a:solidFill>
                    <a:srgbClr val="00B050"/>
                  </a:solidFill>
                </p:grpSpPr>
                <p:grpSp>
                  <p:nvGrpSpPr>
                    <p:cNvPr id="184" name="Group 183"/>
                    <p:cNvGrpSpPr/>
                    <p:nvPr/>
                  </p:nvGrpSpPr>
                  <p:grpSpPr>
                    <a:xfrm>
                      <a:off x="46785" y="822589"/>
                      <a:ext cx="914399" cy="228600"/>
                      <a:chOff x="46785" y="822589"/>
                      <a:chExt cx="914399" cy="228600"/>
                    </a:xfrm>
                    <a:grpFill/>
                  </p:grpSpPr>
                  <p:grpSp>
                    <p:nvGrpSpPr>
                      <p:cNvPr id="192" name="Group 191"/>
                      <p:cNvGrpSpPr/>
                      <p:nvPr/>
                    </p:nvGrpSpPr>
                    <p:grpSpPr>
                      <a:xfrm>
                        <a:off x="503984" y="822589"/>
                        <a:ext cx="457200" cy="228600"/>
                        <a:chOff x="503984" y="822589"/>
                        <a:chExt cx="457200" cy="228600"/>
                      </a:xfrm>
                      <a:grpFill/>
                    </p:grpSpPr>
                    <p:sp>
                      <p:nvSpPr>
                        <p:cNvPr id="196" name="Oval 195"/>
                        <p:cNvSpPr/>
                        <p:nvPr/>
                      </p:nvSpPr>
                      <p:spPr>
                        <a:xfrm>
                          <a:off x="503984" y="822589"/>
                          <a:ext cx="228600" cy="228600"/>
                        </a:xfrm>
                        <a:prstGeom prst="ellipse">
                          <a:avLst/>
                        </a:prstGeom>
                        <a:grpFill/>
                        <a:ln w="158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97" name="Oval 196"/>
                        <p:cNvSpPr/>
                        <p:nvPr/>
                      </p:nvSpPr>
                      <p:spPr>
                        <a:xfrm>
                          <a:off x="732584" y="822589"/>
                          <a:ext cx="228600" cy="228600"/>
                        </a:xfrm>
                        <a:prstGeom prst="ellipse">
                          <a:avLst/>
                        </a:prstGeom>
                        <a:grpFill/>
                        <a:ln w="158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grpSp>
                    <p:nvGrpSpPr>
                      <p:cNvPr id="193" name="Group 192"/>
                      <p:cNvGrpSpPr/>
                      <p:nvPr/>
                    </p:nvGrpSpPr>
                    <p:grpSpPr>
                      <a:xfrm>
                        <a:off x="46785" y="822589"/>
                        <a:ext cx="457200" cy="228600"/>
                        <a:chOff x="503984" y="822589"/>
                        <a:chExt cx="457200" cy="228600"/>
                      </a:xfrm>
                      <a:grpFill/>
                    </p:grpSpPr>
                    <p:sp>
                      <p:nvSpPr>
                        <p:cNvPr id="194" name="Oval 193"/>
                        <p:cNvSpPr/>
                        <p:nvPr/>
                      </p:nvSpPr>
                      <p:spPr>
                        <a:xfrm>
                          <a:off x="503984" y="822589"/>
                          <a:ext cx="228600" cy="228600"/>
                        </a:xfrm>
                        <a:prstGeom prst="ellipse">
                          <a:avLst/>
                        </a:prstGeom>
                        <a:grpFill/>
                        <a:ln w="158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95" name="Oval 194"/>
                        <p:cNvSpPr/>
                        <p:nvPr/>
                      </p:nvSpPr>
                      <p:spPr>
                        <a:xfrm>
                          <a:off x="732584" y="822589"/>
                          <a:ext cx="228600" cy="228600"/>
                        </a:xfrm>
                        <a:prstGeom prst="ellipse">
                          <a:avLst/>
                        </a:prstGeom>
                        <a:grpFill/>
                        <a:ln w="158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185" name="Group 184"/>
                    <p:cNvGrpSpPr/>
                    <p:nvPr/>
                  </p:nvGrpSpPr>
                  <p:grpSpPr>
                    <a:xfrm>
                      <a:off x="961184" y="822589"/>
                      <a:ext cx="914399" cy="228600"/>
                      <a:chOff x="46785" y="822589"/>
                      <a:chExt cx="914399" cy="228600"/>
                    </a:xfrm>
                    <a:grpFill/>
                  </p:grpSpPr>
                  <p:grpSp>
                    <p:nvGrpSpPr>
                      <p:cNvPr id="186" name="Group 185"/>
                      <p:cNvGrpSpPr/>
                      <p:nvPr/>
                    </p:nvGrpSpPr>
                    <p:grpSpPr>
                      <a:xfrm>
                        <a:off x="503984" y="822589"/>
                        <a:ext cx="457200" cy="228600"/>
                        <a:chOff x="503984" y="822589"/>
                        <a:chExt cx="457200" cy="228600"/>
                      </a:xfrm>
                      <a:grpFill/>
                    </p:grpSpPr>
                    <p:sp>
                      <p:nvSpPr>
                        <p:cNvPr id="190" name="Oval 189"/>
                        <p:cNvSpPr/>
                        <p:nvPr/>
                      </p:nvSpPr>
                      <p:spPr>
                        <a:xfrm>
                          <a:off x="503984" y="822589"/>
                          <a:ext cx="228600" cy="228600"/>
                        </a:xfrm>
                        <a:prstGeom prst="ellipse">
                          <a:avLst/>
                        </a:prstGeom>
                        <a:grpFill/>
                        <a:ln w="158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91" name="Oval 190"/>
                        <p:cNvSpPr/>
                        <p:nvPr/>
                      </p:nvSpPr>
                      <p:spPr>
                        <a:xfrm>
                          <a:off x="732584" y="822589"/>
                          <a:ext cx="228600" cy="228600"/>
                        </a:xfrm>
                        <a:prstGeom prst="ellipse">
                          <a:avLst/>
                        </a:prstGeom>
                        <a:grpFill/>
                        <a:ln w="158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grpSp>
                    <p:nvGrpSpPr>
                      <p:cNvPr id="187" name="Group 186"/>
                      <p:cNvGrpSpPr/>
                      <p:nvPr/>
                    </p:nvGrpSpPr>
                    <p:grpSpPr>
                      <a:xfrm>
                        <a:off x="46785" y="822589"/>
                        <a:ext cx="457200" cy="228600"/>
                        <a:chOff x="503984" y="822589"/>
                        <a:chExt cx="457200" cy="228600"/>
                      </a:xfrm>
                      <a:grpFill/>
                    </p:grpSpPr>
                    <p:sp>
                      <p:nvSpPr>
                        <p:cNvPr id="188" name="Oval 187"/>
                        <p:cNvSpPr/>
                        <p:nvPr/>
                      </p:nvSpPr>
                      <p:spPr>
                        <a:xfrm>
                          <a:off x="503984" y="822589"/>
                          <a:ext cx="228600" cy="228600"/>
                        </a:xfrm>
                        <a:prstGeom prst="ellipse">
                          <a:avLst/>
                        </a:prstGeom>
                        <a:grpFill/>
                        <a:ln w="158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89" name="Oval 188"/>
                        <p:cNvSpPr/>
                        <p:nvPr/>
                      </p:nvSpPr>
                      <p:spPr>
                        <a:xfrm>
                          <a:off x="732584" y="822589"/>
                          <a:ext cx="228600" cy="228600"/>
                        </a:xfrm>
                        <a:prstGeom prst="ellipse">
                          <a:avLst/>
                        </a:prstGeom>
                        <a:grpFill/>
                        <a:ln w="158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</p:grpSp>
              </p:grpSp>
              <p:grpSp>
                <p:nvGrpSpPr>
                  <p:cNvPr id="50" name="Group 49"/>
                  <p:cNvGrpSpPr/>
                  <p:nvPr/>
                </p:nvGrpSpPr>
                <p:grpSpPr>
                  <a:xfrm rot="10800000">
                    <a:off x="5639031" y="1431746"/>
                    <a:ext cx="162016" cy="80010"/>
                    <a:chOff x="4717601" y="1421160"/>
                    <a:chExt cx="231452" cy="114300"/>
                  </a:xfrm>
                  <a:solidFill>
                    <a:schemeClr val="tx1"/>
                  </a:solidFill>
                </p:grpSpPr>
                <p:sp>
                  <p:nvSpPr>
                    <p:cNvPr id="182" name="Oval 181"/>
                    <p:cNvSpPr/>
                    <p:nvPr/>
                  </p:nvSpPr>
                  <p:spPr>
                    <a:xfrm>
                      <a:off x="4717601" y="1421160"/>
                      <a:ext cx="114300" cy="114300"/>
                    </a:xfrm>
                    <a:prstGeom prst="ellipse">
                      <a:avLst/>
                    </a:prstGeom>
                    <a:grp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83" name="Oval 182"/>
                    <p:cNvSpPr/>
                    <p:nvPr/>
                  </p:nvSpPr>
                  <p:spPr>
                    <a:xfrm>
                      <a:off x="4834753" y="1421160"/>
                      <a:ext cx="114300" cy="114300"/>
                    </a:xfrm>
                    <a:prstGeom prst="ellipse">
                      <a:avLst/>
                    </a:prstGeom>
                    <a:grp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51" name="Group 50"/>
                  <p:cNvGrpSpPr/>
                  <p:nvPr/>
                </p:nvGrpSpPr>
                <p:grpSpPr>
                  <a:xfrm rot="10800000">
                    <a:off x="4358872" y="1431746"/>
                    <a:ext cx="1280159" cy="80010"/>
                    <a:chOff x="4916856" y="1268760"/>
                    <a:chExt cx="1828799" cy="114300"/>
                  </a:xfrm>
                  <a:solidFill>
                    <a:srgbClr val="FFFF00"/>
                  </a:solidFill>
                </p:grpSpPr>
                <p:grpSp>
                  <p:nvGrpSpPr>
                    <p:cNvPr id="152" name="Group 151"/>
                    <p:cNvGrpSpPr/>
                    <p:nvPr/>
                  </p:nvGrpSpPr>
                  <p:grpSpPr>
                    <a:xfrm>
                      <a:off x="4916856" y="1268760"/>
                      <a:ext cx="914399" cy="114300"/>
                      <a:chOff x="46785" y="822589"/>
                      <a:chExt cx="1828798" cy="228600"/>
                    </a:xfrm>
                    <a:grpFill/>
                  </p:grpSpPr>
                  <p:grpSp>
                    <p:nvGrpSpPr>
                      <p:cNvPr id="168" name="Group 167"/>
                      <p:cNvGrpSpPr/>
                      <p:nvPr/>
                    </p:nvGrpSpPr>
                    <p:grpSpPr>
                      <a:xfrm>
                        <a:off x="46785" y="822589"/>
                        <a:ext cx="914399" cy="228600"/>
                        <a:chOff x="46785" y="822589"/>
                        <a:chExt cx="914399" cy="228600"/>
                      </a:xfrm>
                      <a:grpFill/>
                    </p:grpSpPr>
                    <p:grpSp>
                      <p:nvGrpSpPr>
                        <p:cNvPr id="176" name="Group 175"/>
                        <p:cNvGrpSpPr/>
                        <p:nvPr/>
                      </p:nvGrpSpPr>
                      <p:grpSpPr>
                        <a:xfrm>
                          <a:off x="503984" y="822589"/>
                          <a:ext cx="457200" cy="228600"/>
                          <a:chOff x="503984" y="822589"/>
                          <a:chExt cx="457200" cy="228600"/>
                        </a:xfrm>
                        <a:grpFill/>
                      </p:grpSpPr>
                      <p:sp>
                        <p:nvSpPr>
                          <p:cNvPr id="180" name="Oval 179"/>
                          <p:cNvSpPr/>
                          <p:nvPr/>
                        </p:nvSpPr>
                        <p:spPr>
                          <a:xfrm>
                            <a:off x="503984" y="822589"/>
                            <a:ext cx="228600" cy="228600"/>
                          </a:xfrm>
                          <a:prstGeom prst="ellipse">
                            <a:avLst/>
                          </a:prstGeom>
                          <a:grpFill/>
                          <a:ln w="158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81" name="Oval 180"/>
                          <p:cNvSpPr/>
                          <p:nvPr/>
                        </p:nvSpPr>
                        <p:spPr>
                          <a:xfrm>
                            <a:off x="732584" y="822589"/>
                            <a:ext cx="228600" cy="228600"/>
                          </a:xfrm>
                          <a:prstGeom prst="ellipse">
                            <a:avLst/>
                          </a:prstGeom>
                          <a:grpFill/>
                          <a:ln w="158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77" name="Group 176"/>
                        <p:cNvGrpSpPr/>
                        <p:nvPr/>
                      </p:nvGrpSpPr>
                      <p:grpSpPr>
                        <a:xfrm>
                          <a:off x="46785" y="822589"/>
                          <a:ext cx="457200" cy="228600"/>
                          <a:chOff x="503984" y="822589"/>
                          <a:chExt cx="457200" cy="228600"/>
                        </a:xfrm>
                        <a:grpFill/>
                      </p:grpSpPr>
                      <p:sp>
                        <p:nvSpPr>
                          <p:cNvPr id="178" name="Oval 177"/>
                          <p:cNvSpPr/>
                          <p:nvPr/>
                        </p:nvSpPr>
                        <p:spPr>
                          <a:xfrm>
                            <a:off x="503984" y="822589"/>
                            <a:ext cx="228600" cy="228600"/>
                          </a:xfrm>
                          <a:prstGeom prst="ellipse">
                            <a:avLst/>
                          </a:prstGeom>
                          <a:grpFill/>
                          <a:ln w="158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79" name="Oval 178"/>
                          <p:cNvSpPr/>
                          <p:nvPr/>
                        </p:nvSpPr>
                        <p:spPr>
                          <a:xfrm>
                            <a:off x="732584" y="822589"/>
                            <a:ext cx="228600" cy="228600"/>
                          </a:xfrm>
                          <a:prstGeom prst="ellipse">
                            <a:avLst/>
                          </a:prstGeom>
                          <a:grpFill/>
                          <a:ln w="158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169" name="Group 168"/>
                      <p:cNvGrpSpPr/>
                      <p:nvPr/>
                    </p:nvGrpSpPr>
                    <p:grpSpPr>
                      <a:xfrm>
                        <a:off x="961184" y="822589"/>
                        <a:ext cx="914399" cy="228600"/>
                        <a:chOff x="46785" y="822589"/>
                        <a:chExt cx="914399" cy="228600"/>
                      </a:xfrm>
                      <a:grpFill/>
                    </p:grpSpPr>
                    <p:grpSp>
                      <p:nvGrpSpPr>
                        <p:cNvPr id="170" name="Group 169"/>
                        <p:cNvGrpSpPr/>
                        <p:nvPr/>
                      </p:nvGrpSpPr>
                      <p:grpSpPr>
                        <a:xfrm>
                          <a:off x="503984" y="822589"/>
                          <a:ext cx="457200" cy="228600"/>
                          <a:chOff x="503984" y="822589"/>
                          <a:chExt cx="457200" cy="228600"/>
                        </a:xfrm>
                        <a:grpFill/>
                      </p:grpSpPr>
                      <p:sp>
                        <p:nvSpPr>
                          <p:cNvPr id="174" name="Oval 173"/>
                          <p:cNvSpPr/>
                          <p:nvPr/>
                        </p:nvSpPr>
                        <p:spPr>
                          <a:xfrm>
                            <a:off x="503984" y="822589"/>
                            <a:ext cx="228600" cy="228600"/>
                          </a:xfrm>
                          <a:prstGeom prst="ellipse">
                            <a:avLst/>
                          </a:prstGeom>
                          <a:grpFill/>
                          <a:ln w="158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75" name="Oval 174"/>
                          <p:cNvSpPr/>
                          <p:nvPr/>
                        </p:nvSpPr>
                        <p:spPr>
                          <a:xfrm>
                            <a:off x="732584" y="822589"/>
                            <a:ext cx="228600" cy="228600"/>
                          </a:xfrm>
                          <a:prstGeom prst="ellipse">
                            <a:avLst/>
                          </a:prstGeom>
                          <a:grpFill/>
                          <a:ln w="158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71" name="Group 170"/>
                        <p:cNvGrpSpPr/>
                        <p:nvPr/>
                      </p:nvGrpSpPr>
                      <p:grpSpPr>
                        <a:xfrm>
                          <a:off x="46785" y="822589"/>
                          <a:ext cx="457200" cy="228600"/>
                          <a:chOff x="503984" y="822589"/>
                          <a:chExt cx="457200" cy="228600"/>
                        </a:xfrm>
                        <a:grpFill/>
                      </p:grpSpPr>
                      <p:sp>
                        <p:nvSpPr>
                          <p:cNvPr id="172" name="Oval 171"/>
                          <p:cNvSpPr/>
                          <p:nvPr/>
                        </p:nvSpPr>
                        <p:spPr>
                          <a:xfrm>
                            <a:off x="503984" y="822589"/>
                            <a:ext cx="228600" cy="228600"/>
                          </a:xfrm>
                          <a:prstGeom prst="ellipse">
                            <a:avLst/>
                          </a:prstGeom>
                          <a:grpFill/>
                          <a:ln w="158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73" name="Oval 172"/>
                          <p:cNvSpPr/>
                          <p:nvPr/>
                        </p:nvSpPr>
                        <p:spPr>
                          <a:xfrm>
                            <a:off x="732584" y="822589"/>
                            <a:ext cx="228600" cy="228600"/>
                          </a:xfrm>
                          <a:prstGeom prst="ellipse">
                            <a:avLst/>
                          </a:prstGeom>
                          <a:grpFill/>
                          <a:ln w="158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153" name="Group 152"/>
                    <p:cNvGrpSpPr/>
                    <p:nvPr/>
                  </p:nvGrpSpPr>
                  <p:grpSpPr>
                    <a:xfrm>
                      <a:off x="5831256" y="1268760"/>
                      <a:ext cx="914399" cy="114300"/>
                      <a:chOff x="46785" y="822589"/>
                      <a:chExt cx="1828798" cy="228600"/>
                    </a:xfrm>
                    <a:grpFill/>
                  </p:grpSpPr>
                  <p:grpSp>
                    <p:nvGrpSpPr>
                      <p:cNvPr id="154" name="Group 153"/>
                      <p:cNvGrpSpPr/>
                      <p:nvPr/>
                    </p:nvGrpSpPr>
                    <p:grpSpPr>
                      <a:xfrm>
                        <a:off x="46785" y="822589"/>
                        <a:ext cx="914399" cy="228600"/>
                        <a:chOff x="46785" y="822589"/>
                        <a:chExt cx="914399" cy="228600"/>
                      </a:xfrm>
                      <a:grpFill/>
                    </p:grpSpPr>
                    <p:grpSp>
                      <p:nvGrpSpPr>
                        <p:cNvPr id="162" name="Group 161"/>
                        <p:cNvGrpSpPr/>
                        <p:nvPr/>
                      </p:nvGrpSpPr>
                      <p:grpSpPr>
                        <a:xfrm>
                          <a:off x="503984" y="822589"/>
                          <a:ext cx="457200" cy="228600"/>
                          <a:chOff x="503984" y="822589"/>
                          <a:chExt cx="457200" cy="228600"/>
                        </a:xfrm>
                        <a:grpFill/>
                      </p:grpSpPr>
                      <p:sp>
                        <p:nvSpPr>
                          <p:cNvPr id="166" name="Oval 165"/>
                          <p:cNvSpPr/>
                          <p:nvPr/>
                        </p:nvSpPr>
                        <p:spPr>
                          <a:xfrm>
                            <a:off x="503984" y="822589"/>
                            <a:ext cx="228600" cy="228600"/>
                          </a:xfrm>
                          <a:prstGeom prst="ellipse">
                            <a:avLst/>
                          </a:prstGeom>
                          <a:grpFill/>
                          <a:ln w="158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67" name="Oval 166"/>
                          <p:cNvSpPr/>
                          <p:nvPr/>
                        </p:nvSpPr>
                        <p:spPr>
                          <a:xfrm>
                            <a:off x="732584" y="822589"/>
                            <a:ext cx="228600" cy="228600"/>
                          </a:xfrm>
                          <a:prstGeom prst="ellipse">
                            <a:avLst/>
                          </a:prstGeom>
                          <a:grpFill/>
                          <a:ln w="158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63" name="Group 162"/>
                        <p:cNvGrpSpPr/>
                        <p:nvPr/>
                      </p:nvGrpSpPr>
                      <p:grpSpPr>
                        <a:xfrm>
                          <a:off x="46785" y="822589"/>
                          <a:ext cx="457200" cy="228600"/>
                          <a:chOff x="503984" y="822589"/>
                          <a:chExt cx="457200" cy="228600"/>
                        </a:xfrm>
                        <a:grpFill/>
                      </p:grpSpPr>
                      <p:sp>
                        <p:nvSpPr>
                          <p:cNvPr id="164" name="Oval 163"/>
                          <p:cNvSpPr/>
                          <p:nvPr/>
                        </p:nvSpPr>
                        <p:spPr>
                          <a:xfrm>
                            <a:off x="503984" y="822589"/>
                            <a:ext cx="228600" cy="228600"/>
                          </a:xfrm>
                          <a:prstGeom prst="ellipse">
                            <a:avLst/>
                          </a:prstGeom>
                          <a:grpFill/>
                          <a:ln w="158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65" name="Oval 164"/>
                          <p:cNvSpPr/>
                          <p:nvPr/>
                        </p:nvSpPr>
                        <p:spPr>
                          <a:xfrm>
                            <a:off x="732584" y="822589"/>
                            <a:ext cx="228600" cy="228600"/>
                          </a:xfrm>
                          <a:prstGeom prst="ellipse">
                            <a:avLst/>
                          </a:prstGeom>
                          <a:grpFill/>
                          <a:ln w="158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155" name="Group 154"/>
                      <p:cNvGrpSpPr/>
                      <p:nvPr/>
                    </p:nvGrpSpPr>
                    <p:grpSpPr>
                      <a:xfrm>
                        <a:off x="961184" y="822589"/>
                        <a:ext cx="914399" cy="228600"/>
                        <a:chOff x="46785" y="822589"/>
                        <a:chExt cx="914399" cy="228600"/>
                      </a:xfrm>
                      <a:grpFill/>
                    </p:grpSpPr>
                    <p:grpSp>
                      <p:nvGrpSpPr>
                        <p:cNvPr id="156" name="Group 155"/>
                        <p:cNvGrpSpPr/>
                        <p:nvPr/>
                      </p:nvGrpSpPr>
                      <p:grpSpPr>
                        <a:xfrm>
                          <a:off x="503984" y="822589"/>
                          <a:ext cx="457200" cy="228600"/>
                          <a:chOff x="503984" y="822589"/>
                          <a:chExt cx="457200" cy="228600"/>
                        </a:xfrm>
                        <a:grpFill/>
                      </p:grpSpPr>
                      <p:sp>
                        <p:nvSpPr>
                          <p:cNvPr id="160" name="Oval 159"/>
                          <p:cNvSpPr/>
                          <p:nvPr/>
                        </p:nvSpPr>
                        <p:spPr>
                          <a:xfrm>
                            <a:off x="503984" y="822589"/>
                            <a:ext cx="228600" cy="228600"/>
                          </a:xfrm>
                          <a:prstGeom prst="ellipse">
                            <a:avLst/>
                          </a:prstGeom>
                          <a:grpFill/>
                          <a:ln w="158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61" name="Oval 160"/>
                          <p:cNvSpPr/>
                          <p:nvPr/>
                        </p:nvSpPr>
                        <p:spPr>
                          <a:xfrm>
                            <a:off x="732584" y="822589"/>
                            <a:ext cx="228600" cy="228600"/>
                          </a:xfrm>
                          <a:prstGeom prst="ellipse">
                            <a:avLst/>
                          </a:prstGeom>
                          <a:grpFill/>
                          <a:ln w="158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57" name="Group 156"/>
                        <p:cNvGrpSpPr/>
                        <p:nvPr/>
                      </p:nvGrpSpPr>
                      <p:grpSpPr>
                        <a:xfrm>
                          <a:off x="46785" y="822589"/>
                          <a:ext cx="457200" cy="228600"/>
                          <a:chOff x="503984" y="822589"/>
                          <a:chExt cx="457200" cy="228600"/>
                        </a:xfrm>
                        <a:grpFill/>
                      </p:grpSpPr>
                      <p:sp>
                        <p:nvSpPr>
                          <p:cNvPr id="158" name="Oval 157"/>
                          <p:cNvSpPr/>
                          <p:nvPr/>
                        </p:nvSpPr>
                        <p:spPr>
                          <a:xfrm>
                            <a:off x="503984" y="822589"/>
                            <a:ext cx="228600" cy="228600"/>
                          </a:xfrm>
                          <a:prstGeom prst="ellipse">
                            <a:avLst/>
                          </a:prstGeom>
                          <a:grpFill/>
                          <a:ln w="158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59" name="Oval 158"/>
                          <p:cNvSpPr/>
                          <p:nvPr/>
                        </p:nvSpPr>
                        <p:spPr>
                          <a:xfrm>
                            <a:off x="732584" y="822589"/>
                            <a:ext cx="228600" cy="228600"/>
                          </a:xfrm>
                          <a:prstGeom prst="ellipse">
                            <a:avLst/>
                          </a:prstGeom>
                          <a:grpFill/>
                          <a:ln w="158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52" name="Group 51"/>
                  <p:cNvGrpSpPr/>
                  <p:nvPr/>
                </p:nvGrpSpPr>
                <p:grpSpPr>
                  <a:xfrm rot="10800000">
                    <a:off x="5796102" y="2002066"/>
                    <a:ext cx="640079" cy="80010"/>
                    <a:chOff x="46785" y="822589"/>
                    <a:chExt cx="1828798" cy="228600"/>
                  </a:xfrm>
                  <a:solidFill>
                    <a:srgbClr val="00B050"/>
                  </a:solidFill>
                </p:grpSpPr>
                <p:grpSp>
                  <p:nvGrpSpPr>
                    <p:cNvPr id="138" name="Group 137"/>
                    <p:cNvGrpSpPr/>
                    <p:nvPr/>
                  </p:nvGrpSpPr>
                  <p:grpSpPr>
                    <a:xfrm>
                      <a:off x="46785" y="822589"/>
                      <a:ext cx="914399" cy="228600"/>
                      <a:chOff x="46785" y="822589"/>
                      <a:chExt cx="914399" cy="228600"/>
                    </a:xfrm>
                    <a:grpFill/>
                  </p:grpSpPr>
                  <p:grpSp>
                    <p:nvGrpSpPr>
                      <p:cNvPr id="146" name="Group 145"/>
                      <p:cNvGrpSpPr/>
                      <p:nvPr/>
                    </p:nvGrpSpPr>
                    <p:grpSpPr>
                      <a:xfrm>
                        <a:off x="503984" y="822589"/>
                        <a:ext cx="457200" cy="228600"/>
                        <a:chOff x="503984" y="822589"/>
                        <a:chExt cx="457200" cy="228600"/>
                      </a:xfrm>
                      <a:grpFill/>
                    </p:grpSpPr>
                    <p:sp>
                      <p:nvSpPr>
                        <p:cNvPr id="150" name="Oval 149"/>
                        <p:cNvSpPr/>
                        <p:nvPr/>
                      </p:nvSpPr>
                      <p:spPr>
                        <a:xfrm>
                          <a:off x="503984" y="822589"/>
                          <a:ext cx="228600" cy="228600"/>
                        </a:xfrm>
                        <a:prstGeom prst="ellipse">
                          <a:avLst/>
                        </a:prstGeom>
                        <a:grpFill/>
                        <a:ln w="158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51" name="Oval 150"/>
                        <p:cNvSpPr/>
                        <p:nvPr/>
                      </p:nvSpPr>
                      <p:spPr>
                        <a:xfrm>
                          <a:off x="732584" y="822589"/>
                          <a:ext cx="228600" cy="228600"/>
                        </a:xfrm>
                        <a:prstGeom prst="ellipse">
                          <a:avLst/>
                        </a:prstGeom>
                        <a:grpFill/>
                        <a:ln w="158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grpSp>
                    <p:nvGrpSpPr>
                      <p:cNvPr id="147" name="Group 146"/>
                      <p:cNvGrpSpPr/>
                      <p:nvPr/>
                    </p:nvGrpSpPr>
                    <p:grpSpPr>
                      <a:xfrm>
                        <a:off x="46785" y="822589"/>
                        <a:ext cx="457200" cy="228600"/>
                        <a:chOff x="503984" y="822589"/>
                        <a:chExt cx="457200" cy="228600"/>
                      </a:xfrm>
                      <a:grpFill/>
                    </p:grpSpPr>
                    <p:sp>
                      <p:nvSpPr>
                        <p:cNvPr id="148" name="Oval 147"/>
                        <p:cNvSpPr/>
                        <p:nvPr/>
                      </p:nvSpPr>
                      <p:spPr>
                        <a:xfrm>
                          <a:off x="503984" y="822589"/>
                          <a:ext cx="228600" cy="228600"/>
                        </a:xfrm>
                        <a:prstGeom prst="ellipse">
                          <a:avLst/>
                        </a:prstGeom>
                        <a:grpFill/>
                        <a:ln w="158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49" name="Oval 148"/>
                        <p:cNvSpPr/>
                        <p:nvPr/>
                      </p:nvSpPr>
                      <p:spPr>
                        <a:xfrm>
                          <a:off x="732584" y="822589"/>
                          <a:ext cx="228600" cy="228600"/>
                        </a:xfrm>
                        <a:prstGeom prst="ellipse">
                          <a:avLst/>
                        </a:prstGeom>
                        <a:grpFill/>
                        <a:ln w="158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139" name="Group 138"/>
                    <p:cNvGrpSpPr/>
                    <p:nvPr/>
                  </p:nvGrpSpPr>
                  <p:grpSpPr>
                    <a:xfrm>
                      <a:off x="961184" y="822589"/>
                      <a:ext cx="914399" cy="228600"/>
                      <a:chOff x="46785" y="822589"/>
                      <a:chExt cx="914399" cy="228600"/>
                    </a:xfrm>
                    <a:grpFill/>
                  </p:grpSpPr>
                  <p:grpSp>
                    <p:nvGrpSpPr>
                      <p:cNvPr id="140" name="Group 139"/>
                      <p:cNvGrpSpPr/>
                      <p:nvPr/>
                    </p:nvGrpSpPr>
                    <p:grpSpPr>
                      <a:xfrm>
                        <a:off x="503984" y="822589"/>
                        <a:ext cx="457200" cy="228600"/>
                        <a:chOff x="503984" y="822589"/>
                        <a:chExt cx="457200" cy="228600"/>
                      </a:xfrm>
                      <a:grpFill/>
                    </p:grpSpPr>
                    <p:sp>
                      <p:nvSpPr>
                        <p:cNvPr id="144" name="Oval 143"/>
                        <p:cNvSpPr/>
                        <p:nvPr/>
                      </p:nvSpPr>
                      <p:spPr>
                        <a:xfrm>
                          <a:off x="503984" y="822589"/>
                          <a:ext cx="228600" cy="228600"/>
                        </a:xfrm>
                        <a:prstGeom prst="ellipse">
                          <a:avLst/>
                        </a:prstGeom>
                        <a:grpFill/>
                        <a:ln w="158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45" name="Oval 144"/>
                        <p:cNvSpPr/>
                        <p:nvPr/>
                      </p:nvSpPr>
                      <p:spPr>
                        <a:xfrm>
                          <a:off x="732584" y="822589"/>
                          <a:ext cx="228600" cy="228600"/>
                        </a:xfrm>
                        <a:prstGeom prst="ellipse">
                          <a:avLst/>
                        </a:prstGeom>
                        <a:grpFill/>
                        <a:ln w="158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grpSp>
                    <p:nvGrpSpPr>
                      <p:cNvPr id="141" name="Group 140"/>
                      <p:cNvGrpSpPr/>
                      <p:nvPr/>
                    </p:nvGrpSpPr>
                    <p:grpSpPr>
                      <a:xfrm>
                        <a:off x="46785" y="822589"/>
                        <a:ext cx="457200" cy="228600"/>
                        <a:chOff x="503984" y="822589"/>
                        <a:chExt cx="457200" cy="228600"/>
                      </a:xfrm>
                      <a:grpFill/>
                    </p:grpSpPr>
                    <p:sp>
                      <p:nvSpPr>
                        <p:cNvPr id="142" name="Oval 141"/>
                        <p:cNvSpPr/>
                        <p:nvPr/>
                      </p:nvSpPr>
                      <p:spPr>
                        <a:xfrm>
                          <a:off x="503984" y="822589"/>
                          <a:ext cx="228600" cy="228600"/>
                        </a:xfrm>
                        <a:prstGeom prst="ellipse">
                          <a:avLst/>
                        </a:prstGeom>
                        <a:grpFill/>
                        <a:ln w="158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43" name="Oval 142"/>
                        <p:cNvSpPr/>
                        <p:nvPr/>
                      </p:nvSpPr>
                      <p:spPr>
                        <a:xfrm>
                          <a:off x="732584" y="822589"/>
                          <a:ext cx="228600" cy="228600"/>
                        </a:xfrm>
                        <a:prstGeom prst="ellipse">
                          <a:avLst/>
                        </a:prstGeom>
                        <a:grpFill/>
                        <a:ln w="158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</p:grpSp>
              </p:grpSp>
              <p:grpSp>
                <p:nvGrpSpPr>
                  <p:cNvPr id="53" name="Group 52"/>
                  <p:cNvGrpSpPr/>
                  <p:nvPr/>
                </p:nvGrpSpPr>
                <p:grpSpPr>
                  <a:xfrm rot="10800000">
                    <a:off x="5629952" y="2002066"/>
                    <a:ext cx="162016" cy="80010"/>
                    <a:chOff x="4717601" y="1421160"/>
                    <a:chExt cx="231452" cy="114300"/>
                  </a:xfrm>
                  <a:solidFill>
                    <a:schemeClr val="tx1"/>
                  </a:solidFill>
                </p:grpSpPr>
                <p:sp>
                  <p:nvSpPr>
                    <p:cNvPr id="136" name="Oval 135"/>
                    <p:cNvSpPr/>
                    <p:nvPr/>
                  </p:nvSpPr>
                  <p:spPr>
                    <a:xfrm>
                      <a:off x="4717601" y="1421160"/>
                      <a:ext cx="114300" cy="114300"/>
                    </a:xfrm>
                    <a:prstGeom prst="ellipse">
                      <a:avLst/>
                    </a:prstGeom>
                    <a:grp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37" name="Oval 136"/>
                    <p:cNvSpPr/>
                    <p:nvPr/>
                  </p:nvSpPr>
                  <p:spPr>
                    <a:xfrm>
                      <a:off x="4834753" y="1421160"/>
                      <a:ext cx="114300" cy="114300"/>
                    </a:xfrm>
                    <a:prstGeom prst="ellipse">
                      <a:avLst/>
                    </a:prstGeom>
                    <a:grp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54" name="Group 53"/>
                  <p:cNvGrpSpPr/>
                  <p:nvPr/>
                </p:nvGrpSpPr>
                <p:grpSpPr>
                  <a:xfrm rot="10800000">
                    <a:off x="4349793" y="1981194"/>
                    <a:ext cx="1280159" cy="100877"/>
                    <a:chOff x="4916856" y="1268760"/>
                    <a:chExt cx="1828799" cy="144109"/>
                  </a:xfrm>
                  <a:solidFill>
                    <a:srgbClr val="FFFF00"/>
                  </a:solidFill>
                </p:grpSpPr>
                <p:grpSp>
                  <p:nvGrpSpPr>
                    <p:cNvPr id="106" name="Group 105"/>
                    <p:cNvGrpSpPr/>
                    <p:nvPr/>
                  </p:nvGrpSpPr>
                  <p:grpSpPr>
                    <a:xfrm>
                      <a:off x="4916856" y="1268760"/>
                      <a:ext cx="914399" cy="114300"/>
                      <a:chOff x="46785" y="822589"/>
                      <a:chExt cx="1828798" cy="228600"/>
                    </a:xfrm>
                    <a:grpFill/>
                  </p:grpSpPr>
                  <p:grpSp>
                    <p:nvGrpSpPr>
                      <p:cNvPr id="122" name="Group 121"/>
                      <p:cNvGrpSpPr/>
                      <p:nvPr/>
                    </p:nvGrpSpPr>
                    <p:grpSpPr>
                      <a:xfrm>
                        <a:off x="46785" y="822589"/>
                        <a:ext cx="914399" cy="228600"/>
                        <a:chOff x="46785" y="822589"/>
                        <a:chExt cx="914399" cy="228600"/>
                      </a:xfrm>
                      <a:grpFill/>
                    </p:grpSpPr>
                    <p:grpSp>
                      <p:nvGrpSpPr>
                        <p:cNvPr id="130" name="Group 129"/>
                        <p:cNvGrpSpPr/>
                        <p:nvPr/>
                      </p:nvGrpSpPr>
                      <p:grpSpPr>
                        <a:xfrm>
                          <a:off x="503984" y="822589"/>
                          <a:ext cx="457200" cy="228600"/>
                          <a:chOff x="503984" y="822589"/>
                          <a:chExt cx="457200" cy="228600"/>
                        </a:xfrm>
                        <a:grpFill/>
                      </p:grpSpPr>
                      <p:sp>
                        <p:nvSpPr>
                          <p:cNvPr id="134" name="Oval 133"/>
                          <p:cNvSpPr/>
                          <p:nvPr/>
                        </p:nvSpPr>
                        <p:spPr>
                          <a:xfrm>
                            <a:off x="503984" y="822589"/>
                            <a:ext cx="228600" cy="228600"/>
                          </a:xfrm>
                          <a:prstGeom prst="ellipse">
                            <a:avLst/>
                          </a:prstGeom>
                          <a:grpFill/>
                          <a:ln w="158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35" name="Oval 134"/>
                          <p:cNvSpPr/>
                          <p:nvPr/>
                        </p:nvSpPr>
                        <p:spPr>
                          <a:xfrm>
                            <a:off x="732584" y="822589"/>
                            <a:ext cx="228600" cy="228600"/>
                          </a:xfrm>
                          <a:prstGeom prst="ellipse">
                            <a:avLst/>
                          </a:prstGeom>
                          <a:grpFill/>
                          <a:ln w="158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31" name="Group 130"/>
                        <p:cNvGrpSpPr/>
                        <p:nvPr/>
                      </p:nvGrpSpPr>
                      <p:grpSpPr>
                        <a:xfrm>
                          <a:off x="46785" y="822589"/>
                          <a:ext cx="457200" cy="228600"/>
                          <a:chOff x="503984" y="822589"/>
                          <a:chExt cx="457200" cy="228600"/>
                        </a:xfrm>
                        <a:grpFill/>
                      </p:grpSpPr>
                      <p:sp>
                        <p:nvSpPr>
                          <p:cNvPr id="132" name="Oval 131"/>
                          <p:cNvSpPr/>
                          <p:nvPr/>
                        </p:nvSpPr>
                        <p:spPr>
                          <a:xfrm>
                            <a:off x="503984" y="822589"/>
                            <a:ext cx="228600" cy="228600"/>
                          </a:xfrm>
                          <a:prstGeom prst="ellipse">
                            <a:avLst/>
                          </a:prstGeom>
                          <a:grpFill/>
                          <a:ln w="158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33" name="Oval 132"/>
                          <p:cNvSpPr/>
                          <p:nvPr/>
                        </p:nvSpPr>
                        <p:spPr>
                          <a:xfrm>
                            <a:off x="732584" y="822589"/>
                            <a:ext cx="228600" cy="228600"/>
                          </a:xfrm>
                          <a:prstGeom prst="ellipse">
                            <a:avLst/>
                          </a:prstGeom>
                          <a:grpFill/>
                          <a:ln w="158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123" name="Group 122"/>
                      <p:cNvGrpSpPr/>
                      <p:nvPr/>
                    </p:nvGrpSpPr>
                    <p:grpSpPr>
                      <a:xfrm>
                        <a:off x="961184" y="822589"/>
                        <a:ext cx="914399" cy="228600"/>
                        <a:chOff x="46785" y="822589"/>
                        <a:chExt cx="914399" cy="228600"/>
                      </a:xfrm>
                      <a:grpFill/>
                    </p:grpSpPr>
                    <p:grpSp>
                      <p:nvGrpSpPr>
                        <p:cNvPr id="124" name="Group 123"/>
                        <p:cNvGrpSpPr/>
                        <p:nvPr/>
                      </p:nvGrpSpPr>
                      <p:grpSpPr>
                        <a:xfrm>
                          <a:off x="503984" y="822589"/>
                          <a:ext cx="457200" cy="228600"/>
                          <a:chOff x="503984" y="822589"/>
                          <a:chExt cx="457200" cy="228600"/>
                        </a:xfrm>
                        <a:grpFill/>
                      </p:grpSpPr>
                      <p:sp>
                        <p:nvSpPr>
                          <p:cNvPr id="128" name="Oval 127"/>
                          <p:cNvSpPr/>
                          <p:nvPr/>
                        </p:nvSpPr>
                        <p:spPr>
                          <a:xfrm>
                            <a:off x="503984" y="822589"/>
                            <a:ext cx="228600" cy="228600"/>
                          </a:xfrm>
                          <a:prstGeom prst="ellipse">
                            <a:avLst/>
                          </a:prstGeom>
                          <a:grpFill/>
                          <a:ln w="158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29" name="Oval 128"/>
                          <p:cNvSpPr/>
                          <p:nvPr/>
                        </p:nvSpPr>
                        <p:spPr>
                          <a:xfrm>
                            <a:off x="732584" y="822589"/>
                            <a:ext cx="228600" cy="228600"/>
                          </a:xfrm>
                          <a:prstGeom prst="ellipse">
                            <a:avLst/>
                          </a:prstGeom>
                          <a:grpFill/>
                          <a:ln w="158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25" name="Group 124"/>
                        <p:cNvGrpSpPr/>
                        <p:nvPr/>
                      </p:nvGrpSpPr>
                      <p:grpSpPr>
                        <a:xfrm>
                          <a:off x="46785" y="822589"/>
                          <a:ext cx="457200" cy="228600"/>
                          <a:chOff x="503984" y="822589"/>
                          <a:chExt cx="457200" cy="228600"/>
                        </a:xfrm>
                        <a:grpFill/>
                      </p:grpSpPr>
                      <p:sp>
                        <p:nvSpPr>
                          <p:cNvPr id="126" name="Oval 125"/>
                          <p:cNvSpPr/>
                          <p:nvPr/>
                        </p:nvSpPr>
                        <p:spPr>
                          <a:xfrm>
                            <a:off x="503984" y="822589"/>
                            <a:ext cx="228600" cy="228600"/>
                          </a:xfrm>
                          <a:prstGeom prst="ellipse">
                            <a:avLst/>
                          </a:prstGeom>
                          <a:grpFill/>
                          <a:ln w="158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27" name="Oval 126"/>
                          <p:cNvSpPr/>
                          <p:nvPr/>
                        </p:nvSpPr>
                        <p:spPr>
                          <a:xfrm>
                            <a:off x="732584" y="822589"/>
                            <a:ext cx="228600" cy="228600"/>
                          </a:xfrm>
                          <a:prstGeom prst="ellipse">
                            <a:avLst/>
                          </a:prstGeom>
                          <a:grpFill/>
                          <a:ln w="158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107" name="Group 106"/>
                    <p:cNvGrpSpPr/>
                    <p:nvPr/>
                  </p:nvGrpSpPr>
                  <p:grpSpPr>
                    <a:xfrm>
                      <a:off x="5831256" y="1268761"/>
                      <a:ext cx="914399" cy="144108"/>
                      <a:chOff x="46785" y="822589"/>
                      <a:chExt cx="1828798" cy="288215"/>
                    </a:xfrm>
                    <a:grpFill/>
                  </p:grpSpPr>
                  <p:grpSp>
                    <p:nvGrpSpPr>
                      <p:cNvPr id="108" name="Group 107"/>
                      <p:cNvGrpSpPr/>
                      <p:nvPr/>
                    </p:nvGrpSpPr>
                    <p:grpSpPr>
                      <a:xfrm>
                        <a:off x="46785" y="822589"/>
                        <a:ext cx="914399" cy="288215"/>
                        <a:chOff x="46785" y="822589"/>
                        <a:chExt cx="914399" cy="288215"/>
                      </a:xfrm>
                      <a:grpFill/>
                    </p:grpSpPr>
                    <p:grpSp>
                      <p:nvGrpSpPr>
                        <p:cNvPr id="116" name="Group 115"/>
                        <p:cNvGrpSpPr/>
                        <p:nvPr/>
                      </p:nvGrpSpPr>
                      <p:grpSpPr>
                        <a:xfrm>
                          <a:off x="503984" y="822589"/>
                          <a:ext cx="457200" cy="228600"/>
                          <a:chOff x="503984" y="822589"/>
                          <a:chExt cx="457200" cy="228600"/>
                        </a:xfrm>
                        <a:grpFill/>
                      </p:grpSpPr>
                      <p:sp>
                        <p:nvSpPr>
                          <p:cNvPr id="120" name="Oval 119"/>
                          <p:cNvSpPr/>
                          <p:nvPr/>
                        </p:nvSpPr>
                        <p:spPr>
                          <a:xfrm>
                            <a:off x="503984" y="822589"/>
                            <a:ext cx="228600" cy="228600"/>
                          </a:xfrm>
                          <a:prstGeom prst="ellipse">
                            <a:avLst/>
                          </a:prstGeom>
                          <a:grpFill/>
                          <a:ln w="158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21" name="Oval 120"/>
                          <p:cNvSpPr/>
                          <p:nvPr/>
                        </p:nvSpPr>
                        <p:spPr>
                          <a:xfrm>
                            <a:off x="732584" y="822589"/>
                            <a:ext cx="228600" cy="228600"/>
                          </a:xfrm>
                          <a:prstGeom prst="ellipse">
                            <a:avLst/>
                          </a:prstGeom>
                          <a:grpFill/>
                          <a:ln w="158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17" name="Group 116"/>
                        <p:cNvGrpSpPr/>
                        <p:nvPr/>
                      </p:nvGrpSpPr>
                      <p:grpSpPr>
                        <a:xfrm>
                          <a:off x="46785" y="822589"/>
                          <a:ext cx="457200" cy="288215"/>
                          <a:chOff x="503984" y="822589"/>
                          <a:chExt cx="457200" cy="288215"/>
                        </a:xfrm>
                        <a:grpFill/>
                      </p:grpSpPr>
                      <p:sp>
                        <p:nvSpPr>
                          <p:cNvPr id="118" name="Oval 117"/>
                          <p:cNvSpPr/>
                          <p:nvPr/>
                        </p:nvSpPr>
                        <p:spPr>
                          <a:xfrm>
                            <a:off x="503984" y="822589"/>
                            <a:ext cx="228600" cy="228600"/>
                          </a:xfrm>
                          <a:prstGeom prst="ellipse">
                            <a:avLst/>
                          </a:prstGeom>
                          <a:grpFill/>
                          <a:ln w="158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19" name="Oval 118"/>
                          <p:cNvSpPr/>
                          <p:nvPr/>
                        </p:nvSpPr>
                        <p:spPr>
                          <a:xfrm>
                            <a:off x="732582" y="882204"/>
                            <a:ext cx="228602" cy="228600"/>
                          </a:xfrm>
                          <a:prstGeom prst="ellipse">
                            <a:avLst/>
                          </a:prstGeom>
                          <a:grpFill/>
                          <a:ln w="158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109" name="Group 108"/>
                      <p:cNvGrpSpPr/>
                      <p:nvPr/>
                    </p:nvGrpSpPr>
                    <p:grpSpPr>
                      <a:xfrm>
                        <a:off x="961184" y="822589"/>
                        <a:ext cx="914399" cy="228600"/>
                        <a:chOff x="46785" y="822589"/>
                        <a:chExt cx="914399" cy="228600"/>
                      </a:xfrm>
                      <a:grpFill/>
                    </p:grpSpPr>
                    <p:grpSp>
                      <p:nvGrpSpPr>
                        <p:cNvPr id="110" name="Group 109"/>
                        <p:cNvGrpSpPr/>
                        <p:nvPr/>
                      </p:nvGrpSpPr>
                      <p:grpSpPr>
                        <a:xfrm>
                          <a:off x="503984" y="822589"/>
                          <a:ext cx="457200" cy="228600"/>
                          <a:chOff x="503984" y="822589"/>
                          <a:chExt cx="457200" cy="228600"/>
                        </a:xfrm>
                        <a:grpFill/>
                      </p:grpSpPr>
                      <p:sp>
                        <p:nvSpPr>
                          <p:cNvPr id="114" name="Oval 113"/>
                          <p:cNvSpPr/>
                          <p:nvPr/>
                        </p:nvSpPr>
                        <p:spPr>
                          <a:xfrm>
                            <a:off x="503984" y="822589"/>
                            <a:ext cx="228600" cy="228600"/>
                          </a:xfrm>
                          <a:prstGeom prst="ellipse">
                            <a:avLst/>
                          </a:prstGeom>
                          <a:grpFill/>
                          <a:ln w="158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15" name="Oval 114"/>
                          <p:cNvSpPr/>
                          <p:nvPr/>
                        </p:nvSpPr>
                        <p:spPr>
                          <a:xfrm>
                            <a:off x="732584" y="822589"/>
                            <a:ext cx="228600" cy="228600"/>
                          </a:xfrm>
                          <a:prstGeom prst="ellipse">
                            <a:avLst/>
                          </a:prstGeom>
                          <a:grpFill/>
                          <a:ln w="158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11" name="Group 110"/>
                        <p:cNvGrpSpPr/>
                        <p:nvPr/>
                      </p:nvGrpSpPr>
                      <p:grpSpPr>
                        <a:xfrm>
                          <a:off x="46785" y="822589"/>
                          <a:ext cx="457200" cy="228600"/>
                          <a:chOff x="503984" y="822589"/>
                          <a:chExt cx="457200" cy="228600"/>
                        </a:xfrm>
                        <a:grpFill/>
                      </p:grpSpPr>
                      <p:sp>
                        <p:nvSpPr>
                          <p:cNvPr id="112" name="Oval 111"/>
                          <p:cNvSpPr/>
                          <p:nvPr/>
                        </p:nvSpPr>
                        <p:spPr>
                          <a:xfrm>
                            <a:off x="503984" y="822589"/>
                            <a:ext cx="228600" cy="228600"/>
                          </a:xfrm>
                          <a:prstGeom prst="ellipse">
                            <a:avLst/>
                          </a:prstGeom>
                          <a:grpFill/>
                          <a:ln w="158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113" name="Oval 112"/>
                          <p:cNvSpPr/>
                          <p:nvPr/>
                        </p:nvSpPr>
                        <p:spPr>
                          <a:xfrm>
                            <a:off x="732584" y="822589"/>
                            <a:ext cx="228600" cy="228600"/>
                          </a:xfrm>
                          <a:prstGeom prst="ellipse">
                            <a:avLst/>
                          </a:prstGeom>
                          <a:grpFill/>
                          <a:ln w="158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</p:grpSp>
                </p:grpSp>
              </p:grpSp>
              <p:grpSp>
                <p:nvGrpSpPr>
                  <p:cNvPr id="55" name="Group 54"/>
                  <p:cNvGrpSpPr/>
                  <p:nvPr/>
                </p:nvGrpSpPr>
                <p:grpSpPr>
                  <a:xfrm>
                    <a:off x="690768" y="1995645"/>
                    <a:ext cx="162016" cy="80010"/>
                    <a:chOff x="690768" y="1995645"/>
                    <a:chExt cx="162016" cy="80010"/>
                  </a:xfrm>
                </p:grpSpPr>
                <p:sp>
                  <p:nvSpPr>
                    <p:cNvPr id="104" name="Oval 103"/>
                    <p:cNvSpPr/>
                    <p:nvPr/>
                  </p:nvSpPr>
                  <p:spPr>
                    <a:xfrm>
                      <a:off x="690768" y="1995645"/>
                      <a:ext cx="80010" cy="8001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5" name="Oval 104"/>
                    <p:cNvSpPr/>
                    <p:nvPr/>
                  </p:nvSpPr>
                  <p:spPr>
                    <a:xfrm>
                      <a:off x="772774" y="1995645"/>
                      <a:ext cx="80010" cy="8001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56" name="Group 55"/>
                  <p:cNvGrpSpPr/>
                  <p:nvPr/>
                </p:nvGrpSpPr>
                <p:grpSpPr>
                  <a:xfrm>
                    <a:off x="46556" y="1995645"/>
                    <a:ext cx="640079" cy="80010"/>
                    <a:chOff x="46785" y="822589"/>
                    <a:chExt cx="1828798" cy="228600"/>
                  </a:xfrm>
                  <a:solidFill>
                    <a:srgbClr val="00B050"/>
                  </a:solidFill>
                </p:grpSpPr>
                <p:grpSp>
                  <p:nvGrpSpPr>
                    <p:cNvPr id="90" name="Group 89"/>
                    <p:cNvGrpSpPr/>
                    <p:nvPr/>
                  </p:nvGrpSpPr>
                  <p:grpSpPr>
                    <a:xfrm>
                      <a:off x="46785" y="822589"/>
                      <a:ext cx="914399" cy="228600"/>
                      <a:chOff x="46785" y="822589"/>
                      <a:chExt cx="914399" cy="228600"/>
                    </a:xfrm>
                    <a:grpFill/>
                  </p:grpSpPr>
                  <p:grpSp>
                    <p:nvGrpSpPr>
                      <p:cNvPr id="98" name="Group 97"/>
                      <p:cNvGrpSpPr/>
                      <p:nvPr/>
                    </p:nvGrpSpPr>
                    <p:grpSpPr>
                      <a:xfrm>
                        <a:off x="503984" y="822589"/>
                        <a:ext cx="457200" cy="228600"/>
                        <a:chOff x="503984" y="822589"/>
                        <a:chExt cx="457200" cy="228600"/>
                      </a:xfrm>
                      <a:grpFill/>
                    </p:grpSpPr>
                    <p:sp>
                      <p:nvSpPr>
                        <p:cNvPr id="102" name="Oval 101"/>
                        <p:cNvSpPr/>
                        <p:nvPr/>
                      </p:nvSpPr>
                      <p:spPr>
                        <a:xfrm>
                          <a:off x="503984" y="822589"/>
                          <a:ext cx="228600" cy="228600"/>
                        </a:xfrm>
                        <a:prstGeom prst="ellipse">
                          <a:avLst/>
                        </a:prstGeom>
                        <a:grpFill/>
                        <a:ln w="158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03" name="Oval 102"/>
                        <p:cNvSpPr/>
                        <p:nvPr/>
                      </p:nvSpPr>
                      <p:spPr>
                        <a:xfrm>
                          <a:off x="732584" y="822589"/>
                          <a:ext cx="228600" cy="228600"/>
                        </a:xfrm>
                        <a:prstGeom prst="ellipse">
                          <a:avLst/>
                        </a:prstGeom>
                        <a:grpFill/>
                        <a:ln w="158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grpSp>
                    <p:nvGrpSpPr>
                      <p:cNvPr id="99" name="Group 98"/>
                      <p:cNvGrpSpPr/>
                      <p:nvPr/>
                    </p:nvGrpSpPr>
                    <p:grpSpPr>
                      <a:xfrm>
                        <a:off x="46785" y="822589"/>
                        <a:ext cx="457200" cy="228600"/>
                        <a:chOff x="503984" y="822589"/>
                        <a:chExt cx="457200" cy="228600"/>
                      </a:xfrm>
                      <a:grpFill/>
                    </p:grpSpPr>
                    <p:sp>
                      <p:nvSpPr>
                        <p:cNvPr id="100" name="Oval 99"/>
                        <p:cNvSpPr/>
                        <p:nvPr/>
                      </p:nvSpPr>
                      <p:spPr>
                        <a:xfrm>
                          <a:off x="503984" y="822589"/>
                          <a:ext cx="228600" cy="228600"/>
                        </a:xfrm>
                        <a:prstGeom prst="ellipse">
                          <a:avLst/>
                        </a:prstGeom>
                        <a:grpFill/>
                        <a:ln w="158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101" name="Oval 100"/>
                        <p:cNvSpPr/>
                        <p:nvPr/>
                      </p:nvSpPr>
                      <p:spPr>
                        <a:xfrm>
                          <a:off x="732584" y="822589"/>
                          <a:ext cx="228600" cy="228600"/>
                        </a:xfrm>
                        <a:prstGeom prst="ellipse">
                          <a:avLst/>
                        </a:prstGeom>
                        <a:grpFill/>
                        <a:ln w="158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</p:grpSp>
                <p:grpSp>
                  <p:nvGrpSpPr>
                    <p:cNvPr id="91" name="Group 90"/>
                    <p:cNvGrpSpPr/>
                    <p:nvPr/>
                  </p:nvGrpSpPr>
                  <p:grpSpPr>
                    <a:xfrm>
                      <a:off x="961184" y="822589"/>
                      <a:ext cx="914399" cy="228600"/>
                      <a:chOff x="46785" y="822589"/>
                      <a:chExt cx="914399" cy="228600"/>
                    </a:xfrm>
                    <a:grpFill/>
                  </p:grpSpPr>
                  <p:grpSp>
                    <p:nvGrpSpPr>
                      <p:cNvPr id="92" name="Group 91"/>
                      <p:cNvGrpSpPr/>
                      <p:nvPr/>
                    </p:nvGrpSpPr>
                    <p:grpSpPr>
                      <a:xfrm>
                        <a:off x="503984" y="822589"/>
                        <a:ext cx="457200" cy="228600"/>
                        <a:chOff x="503984" y="822589"/>
                        <a:chExt cx="457200" cy="228600"/>
                      </a:xfrm>
                      <a:grpFill/>
                    </p:grpSpPr>
                    <p:sp>
                      <p:nvSpPr>
                        <p:cNvPr id="96" name="Oval 95"/>
                        <p:cNvSpPr/>
                        <p:nvPr/>
                      </p:nvSpPr>
                      <p:spPr>
                        <a:xfrm>
                          <a:off x="503984" y="822589"/>
                          <a:ext cx="228600" cy="228600"/>
                        </a:xfrm>
                        <a:prstGeom prst="ellipse">
                          <a:avLst/>
                        </a:prstGeom>
                        <a:grpFill/>
                        <a:ln w="158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97" name="Oval 96"/>
                        <p:cNvSpPr/>
                        <p:nvPr/>
                      </p:nvSpPr>
                      <p:spPr>
                        <a:xfrm>
                          <a:off x="732584" y="822589"/>
                          <a:ext cx="228600" cy="228600"/>
                        </a:xfrm>
                        <a:prstGeom prst="ellipse">
                          <a:avLst/>
                        </a:prstGeom>
                        <a:grpFill/>
                        <a:ln w="158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  <p:grpSp>
                    <p:nvGrpSpPr>
                      <p:cNvPr id="93" name="Group 92"/>
                      <p:cNvGrpSpPr/>
                      <p:nvPr/>
                    </p:nvGrpSpPr>
                    <p:grpSpPr>
                      <a:xfrm>
                        <a:off x="46785" y="822589"/>
                        <a:ext cx="457200" cy="228600"/>
                        <a:chOff x="503984" y="822589"/>
                        <a:chExt cx="457200" cy="228600"/>
                      </a:xfrm>
                      <a:grpFill/>
                    </p:grpSpPr>
                    <p:sp>
                      <p:nvSpPr>
                        <p:cNvPr id="94" name="Oval 93"/>
                        <p:cNvSpPr/>
                        <p:nvPr/>
                      </p:nvSpPr>
                      <p:spPr>
                        <a:xfrm>
                          <a:off x="503984" y="822589"/>
                          <a:ext cx="228600" cy="228600"/>
                        </a:xfrm>
                        <a:prstGeom prst="ellipse">
                          <a:avLst/>
                        </a:prstGeom>
                        <a:grpFill/>
                        <a:ln w="158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p:txBody>
                    </p:sp>
                    <p:sp>
                      <p:nvSpPr>
                        <p:cNvPr id="95" name="Oval 94"/>
                        <p:cNvSpPr/>
                        <p:nvPr/>
                      </p:nvSpPr>
                      <p:spPr>
                        <a:xfrm>
                          <a:off x="732584" y="822589"/>
                          <a:ext cx="228600" cy="228600"/>
                        </a:xfrm>
                        <a:prstGeom prst="ellipse">
                          <a:avLst/>
                        </a:prstGeom>
                        <a:grpFill/>
                        <a:ln w="15875">
                          <a:solidFill>
                            <a:schemeClr val="tx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libri"/>
                            <a:ea typeface="+mn-ea"/>
                            <a:cs typeface="+mn-cs"/>
                          </a:endParaRPr>
                        </a:p>
                      </p:txBody>
                    </p:sp>
                  </p:grpSp>
                </p:grpSp>
              </p:grpSp>
              <p:grpSp>
                <p:nvGrpSpPr>
                  <p:cNvPr id="57" name="Group 56"/>
                  <p:cNvGrpSpPr/>
                  <p:nvPr/>
                </p:nvGrpSpPr>
                <p:grpSpPr>
                  <a:xfrm>
                    <a:off x="852784" y="1995645"/>
                    <a:ext cx="1280159" cy="80010"/>
                    <a:chOff x="4916856" y="1268760"/>
                    <a:chExt cx="1828799" cy="114300"/>
                  </a:xfrm>
                  <a:solidFill>
                    <a:srgbClr val="FFFF00"/>
                  </a:solidFill>
                </p:grpSpPr>
                <p:grpSp>
                  <p:nvGrpSpPr>
                    <p:cNvPr id="60" name="Group 59"/>
                    <p:cNvGrpSpPr/>
                    <p:nvPr/>
                  </p:nvGrpSpPr>
                  <p:grpSpPr>
                    <a:xfrm>
                      <a:off x="4916856" y="1268760"/>
                      <a:ext cx="914399" cy="114300"/>
                      <a:chOff x="46785" y="822589"/>
                      <a:chExt cx="1828798" cy="228600"/>
                    </a:xfrm>
                    <a:grpFill/>
                  </p:grpSpPr>
                  <p:grpSp>
                    <p:nvGrpSpPr>
                      <p:cNvPr id="76" name="Group 75"/>
                      <p:cNvGrpSpPr/>
                      <p:nvPr/>
                    </p:nvGrpSpPr>
                    <p:grpSpPr>
                      <a:xfrm>
                        <a:off x="46785" y="822589"/>
                        <a:ext cx="914399" cy="228600"/>
                        <a:chOff x="46785" y="822589"/>
                        <a:chExt cx="914399" cy="228600"/>
                      </a:xfrm>
                      <a:grpFill/>
                    </p:grpSpPr>
                    <p:grpSp>
                      <p:nvGrpSpPr>
                        <p:cNvPr id="84" name="Group 83"/>
                        <p:cNvGrpSpPr/>
                        <p:nvPr/>
                      </p:nvGrpSpPr>
                      <p:grpSpPr>
                        <a:xfrm>
                          <a:off x="503984" y="822589"/>
                          <a:ext cx="457200" cy="228600"/>
                          <a:chOff x="503984" y="822589"/>
                          <a:chExt cx="457200" cy="228600"/>
                        </a:xfrm>
                        <a:grpFill/>
                      </p:grpSpPr>
                      <p:sp>
                        <p:nvSpPr>
                          <p:cNvPr id="88" name="Oval 87"/>
                          <p:cNvSpPr/>
                          <p:nvPr/>
                        </p:nvSpPr>
                        <p:spPr>
                          <a:xfrm>
                            <a:off x="503984" y="822589"/>
                            <a:ext cx="228600" cy="228600"/>
                          </a:xfrm>
                          <a:prstGeom prst="ellipse">
                            <a:avLst/>
                          </a:prstGeom>
                          <a:grpFill/>
                          <a:ln w="158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9" name="Oval 88"/>
                          <p:cNvSpPr/>
                          <p:nvPr/>
                        </p:nvSpPr>
                        <p:spPr>
                          <a:xfrm>
                            <a:off x="732584" y="822589"/>
                            <a:ext cx="228600" cy="228600"/>
                          </a:xfrm>
                          <a:prstGeom prst="ellipse">
                            <a:avLst/>
                          </a:prstGeom>
                          <a:grpFill/>
                          <a:ln w="158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85" name="Group 84"/>
                        <p:cNvGrpSpPr/>
                        <p:nvPr/>
                      </p:nvGrpSpPr>
                      <p:grpSpPr>
                        <a:xfrm>
                          <a:off x="46785" y="822589"/>
                          <a:ext cx="457200" cy="228600"/>
                          <a:chOff x="503984" y="822589"/>
                          <a:chExt cx="457200" cy="228600"/>
                        </a:xfrm>
                        <a:grpFill/>
                      </p:grpSpPr>
                      <p:sp>
                        <p:nvSpPr>
                          <p:cNvPr id="86" name="Oval 85"/>
                          <p:cNvSpPr/>
                          <p:nvPr/>
                        </p:nvSpPr>
                        <p:spPr>
                          <a:xfrm>
                            <a:off x="503984" y="822589"/>
                            <a:ext cx="228600" cy="228600"/>
                          </a:xfrm>
                          <a:prstGeom prst="ellipse">
                            <a:avLst/>
                          </a:prstGeom>
                          <a:grpFill/>
                          <a:ln w="158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7" name="Oval 86"/>
                          <p:cNvSpPr/>
                          <p:nvPr/>
                        </p:nvSpPr>
                        <p:spPr>
                          <a:xfrm>
                            <a:off x="732584" y="822589"/>
                            <a:ext cx="228600" cy="228600"/>
                          </a:xfrm>
                          <a:prstGeom prst="ellipse">
                            <a:avLst/>
                          </a:prstGeom>
                          <a:grpFill/>
                          <a:ln w="158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77" name="Group 76"/>
                      <p:cNvGrpSpPr/>
                      <p:nvPr/>
                    </p:nvGrpSpPr>
                    <p:grpSpPr>
                      <a:xfrm>
                        <a:off x="961184" y="822589"/>
                        <a:ext cx="914399" cy="228600"/>
                        <a:chOff x="46785" y="822589"/>
                        <a:chExt cx="914399" cy="228600"/>
                      </a:xfrm>
                      <a:grpFill/>
                    </p:grpSpPr>
                    <p:grpSp>
                      <p:nvGrpSpPr>
                        <p:cNvPr id="78" name="Group 77"/>
                        <p:cNvGrpSpPr/>
                        <p:nvPr/>
                      </p:nvGrpSpPr>
                      <p:grpSpPr>
                        <a:xfrm>
                          <a:off x="503984" y="822589"/>
                          <a:ext cx="457200" cy="228600"/>
                          <a:chOff x="503984" y="822589"/>
                          <a:chExt cx="457200" cy="228600"/>
                        </a:xfrm>
                        <a:grpFill/>
                      </p:grpSpPr>
                      <p:sp>
                        <p:nvSpPr>
                          <p:cNvPr id="82" name="Oval 81"/>
                          <p:cNvSpPr/>
                          <p:nvPr/>
                        </p:nvSpPr>
                        <p:spPr>
                          <a:xfrm>
                            <a:off x="503984" y="822589"/>
                            <a:ext cx="228600" cy="228600"/>
                          </a:xfrm>
                          <a:prstGeom prst="ellipse">
                            <a:avLst/>
                          </a:prstGeom>
                          <a:grpFill/>
                          <a:ln w="158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3" name="Oval 82"/>
                          <p:cNvSpPr/>
                          <p:nvPr/>
                        </p:nvSpPr>
                        <p:spPr>
                          <a:xfrm>
                            <a:off x="732584" y="822589"/>
                            <a:ext cx="228600" cy="228600"/>
                          </a:xfrm>
                          <a:prstGeom prst="ellipse">
                            <a:avLst/>
                          </a:prstGeom>
                          <a:grpFill/>
                          <a:ln w="158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79" name="Group 78"/>
                        <p:cNvGrpSpPr/>
                        <p:nvPr/>
                      </p:nvGrpSpPr>
                      <p:grpSpPr>
                        <a:xfrm>
                          <a:off x="46785" y="822589"/>
                          <a:ext cx="457200" cy="228600"/>
                          <a:chOff x="503984" y="822589"/>
                          <a:chExt cx="457200" cy="228600"/>
                        </a:xfrm>
                        <a:grpFill/>
                      </p:grpSpPr>
                      <p:sp>
                        <p:nvSpPr>
                          <p:cNvPr id="80" name="Oval 79"/>
                          <p:cNvSpPr/>
                          <p:nvPr/>
                        </p:nvSpPr>
                        <p:spPr>
                          <a:xfrm>
                            <a:off x="503984" y="822589"/>
                            <a:ext cx="228600" cy="228600"/>
                          </a:xfrm>
                          <a:prstGeom prst="ellipse">
                            <a:avLst/>
                          </a:prstGeom>
                          <a:grpFill/>
                          <a:ln w="158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81" name="Oval 80"/>
                          <p:cNvSpPr/>
                          <p:nvPr/>
                        </p:nvSpPr>
                        <p:spPr>
                          <a:xfrm>
                            <a:off x="732584" y="822589"/>
                            <a:ext cx="228600" cy="228600"/>
                          </a:xfrm>
                          <a:prstGeom prst="ellipse">
                            <a:avLst/>
                          </a:prstGeom>
                          <a:grpFill/>
                          <a:ln w="158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</p:grpSp>
                </p:grpSp>
                <p:grpSp>
                  <p:nvGrpSpPr>
                    <p:cNvPr id="61" name="Group 60"/>
                    <p:cNvGrpSpPr/>
                    <p:nvPr/>
                  </p:nvGrpSpPr>
                  <p:grpSpPr>
                    <a:xfrm>
                      <a:off x="5831256" y="1268760"/>
                      <a:ext cx="914399" cy="114300"/>
                      <a:chOff x="46785" y="822589"/>
                      <a:chExt cx="1828798" cy="228600"/>
                    </a:xfrm>
                    <a:grpFill/>
                  </p:grpSpPr>
                  <p:grpSp>
                    <p:nvGrpSpPr>
                      <p:cNvPr id="62" name="Group 61"/>
                      <p:cNvGrpSpPr/>
                      <p:nvPr/>
                    </p:nvGrpSpPr>
                    <p:grpSpPr>
                      <a:xfrm>
                        <a:off x="46785" y="822589"/>
                        <a:ext cx="914399" cy="228600"/>
                        <a:chOff x="46785" y="822589"/>
                        <a:chExt cx="914399" cy="228600"/>
                      </a:xfrm>
                      <a:grpFill/>
                    </p:grpSpPr>
                    <p:grpSp>
                      <p:nvGrpSpPr>
                        <p:cNvPr id="70" name="Group 69"/>
                        <p:cNvGrpSpPr/>
                        <p:nvPr/>
                      </p:nvGrpSpPr>
                      <p:grpSpPr>
                        <a:xfrm>
                          <a:off x="503984" y="822589"/>
                          <a:ext cx="457200" cy="228600"/>
                          <a:chOff x="503984" y="822589"/>
                          <a:chExt cx="457200" cy="228600"/>
                        </a:xfrm>
                        <a:grpFill/>
                      </p:grpSpPr>
                      <p:sp>
                        <p:nvSpPr>
                          <p:cNvPr id="74" name="Oval 73"/>
                          <p:cNvSpPr/>
                          <p:nvPr/>
                        </p:nvSpPr>
                        <p:spPr>
                          <a:xfrm>
                            <a:off x="503984" y="822589"/>
                            <a:ext cx="228600" cy="228600"/>
                          </a:xfrm>
                          <a:prstGeom prst="ellipse">
                            <a:avLst/>
                          </a:prstGeom>
                          <a:grpFill/>
                          <a:ln w="158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5" name="Oval 74"/>
                          <p:cNvSpPr/>
                          <p:nvPr/>
                        </p:nvSpPr>
                        <p:spPr>
                          <a:xfrm>
                            <a:off x="732584" y="822589"/>
                            <a:ext cx="228600" cy="228600"/>
                          </a:xfrm>
                          <a:prstGeom prst="ellipse">
                            <a:avLst/>
                          </a:prstGeom>
                          <a:grpFill/>
                          <a:ln w="158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71" name="Group 70"/>
                        <p:cNvGrpSpPr/>
                        <p:nvPr/>
                      </p:nvGrpSpPr>
                      <p:grpSpPr>
                        <a:xfrm>
                          <a:off x="46785" y="822589"/>
                          <a:ext cx="457200" cy="228600"/>
                          <a:chOff x="503984" y="822589"/>
                          <a:chExt cx="457200" cy="228600"/>
                        </a:xfrm>
                        <a:grpFill/>
                      </p:grpSpPr>
                      <p:sp>
                        <p:nvSpPr>
                          <p:cNvPr id="72" name="Oval 71"/>
                          <p:cNvSpPr/>
                          <p:nvPr/>
                        </p:nvSpPr>
                        <p:spPr>
                          <a:xfrm>
                            <a:off x="503984" y="822589"/>
                            <a:ext cx="228600" cy="228600"/>
                          </a:xfrm>
                          <a:prstGeom prst="ellipse">
                            <a:avLst/>
                          </a:prstGeom>
                          <a:grpFill/>
                          <a:ln w="158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73" name="Oval 72"/>
                          <p:cNvSpPr/>
                          <p:nvPr/>
                        </p:nvSpPr>
                        <p:spPr>
                          <a:xfrm>
                            <a:off x="732584" y="822589"/>
                            <a:ext cx="228600" cy="228600"/>
                          </a:xfrm>
                          <a:prstGeom prst="ellipse">
                            <a:avLst/>
                          </a:prstGeom>
                          <a:grpFill/>
                          <a:ln w="158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63" name="Group 62"/>
                      <p:cNvGrpSpPr/>
                      <p:nvPr/>
                    </p:nvGrpSpPr>
                    <p:grpSpPr>
                      <a:xfrm>
                        <a:off x="961184" y="822589"/>
                        <a:ext cx="914399" cy="228600"/>
                        <a:chOff x="46785" y="822589"/>
                        <a:chExt cx="914399" cy="228600"/>
                      </a:xfrm>
                      <a:grpFill/>
                    </p:grpSpPr>
                    <p:grpSp>
                      <p:nvGrpSpPr>
                        <p:cNvPr id="64" name="Group 63"/>
                        <p:cNvGrpSpPr/>
                        <p:nvPr/>
                      </p:nvGrpSpPr>
                      <p:grpSpPr>
                        <a:xfrm>
                          <a:off x="503984" y="822589"/>
                          <a:ext cx="457200" cy="228600"/>
                          <a:chOff x="503984" y="822589"/>
                          <a:chExt cx="457200" cy="228600"/>
                        </a:xfrm>
                        <a:grpFill/>
                      </p:grpSpPr>
                      <p:sp>
                        <p:nvSpPr>
                          <p:cNvPr id="68" name="Oval 67"/>
                          <p:cNvSpPr/>
                          <p:nvPr/>
                        </p:nvSpPr>
                        <p:spPr>
                          <a:xfrm>
                            <a:off x="503984" y="822589"/>
                            <a:ext cx="228600" cy="228600"/>
                          </a:xfrm>
                          <a:prstGeom prst="ellipse">
                            <a:avLst/>
                          </a:prstGeom>
                          <a:grpFill/>
                          <a:ln w="158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9" name="Oval 68"/>
                          <p:cNvSpPr/>
                          <p:nvPr/>
                        </p:nvSpPr>
                        <p:spPr>
                          <a:xfrm>
                            <a:off x="732584" y="822589"/>
                            <a:ext cx="228600" cy="228600"/>
                          </a:xfrm>
                          <a:prstGeom prst="ellipse">
                            <a:avLst/>
                          </a:prstGeom>
                          <a:grpFill/>
                          <a:ln w="158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65" name="Group 64"/>
                        <p:cNvGrpSpPr/>
                        <p:nvPr/>
                      </p:nvGrpSpPr>
                      <p:grpSpPr>
                        <a:xfrm>
                          <a:off x="46785" y="822589"/>
                          <a:ext cx="457200" cy="228600"/>
                          <a:chOff x="503984" y="822589"/>
                          <a:chExt cx="457200" cy="228600"/>
                        </a:xfrm>
                        <a:grpFill/>
                      </p:grpSpPr>
                      <p:sp>
                        <p:nvSpPr>
                          <p:cNvPr id="66" name="Oval 65"/>
                          <p:cNvSpPr/>
                          <p:nvPr/>
                        </p:nvSpPr>
                        <p:spPr>
                          <a:xfrm>
                            <a:off x="503984" y="822589"/>
                            <a:ext cx="228600" cy="228600"/>
                          </a:xfrm>
                          <a:prstGeom prst="ellipse">
                            <a:avLst/>
                          </a:prstGeom>
                          <a:grpFill/>
                          <a:ln w="158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  <p:sp>
                        <p:nvSpPr>
                          <p:cNvPr id="67" name="Oval 66"/>
                          <p:cNvSpPr/>
                          <p:nvPr/>
                        </p:nvSpPr>
                        <p:spPr>
                          <a:xfrm>
                            <a:off x="732584" y="822589"/>
                            <a:ext cx="228600" cy="228600"/>
                          </a:xfrm>
                          <a:prstGeom prst="ellipse">
                            <a:avLst/>
                          </a:prstGeom>
                          <a:grpFill/>
                          <a:ln w="15875">
                            <a:solidFill>
                              <a:schemeClr val="tx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marL="0" marR="0" lvl="0" indent="0" algn="ctr" defTabSz="914400" rtl="0" eaLnBrk="1" fontAlgn="auto" latinLnBrk="0" hangingPunct="1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endParaRPr kumimoji="0" 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libri"/>
                              <a:ea typeface="+mn-ea"/>
                              <a:cs typeface="+mn-cs"/>
                            </a:endParaRPr>
                          </a:p>
                        </p:txBody>
                      </p:sp>
                    </p:grpSp>
                  </p:grpSp>
                </p:grpSp>
              </p:grpSp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2099865" y="1246489"/>
                    <a:ext cx="2329938" cy="3788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nl-NL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..…......amplicon…....</a:t>
                    </a:r>
                    <a:endPara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2092939" y="1799766"/>
                    <a:ext cx="2329938" cy="3788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nl-NL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..…......amplicon.......</a:t>
                    </a:r>
                    <a:endPara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sp>
        <p:nvSpPr>
          <p:cNvPr id="4" name="Rectangle 3"/>
          <p:cNvSpPr/>
          <p:nvPr/>
        </p:nvSpPr>
        <p:spPr>
          <a:xfrm>
            <a:off x="194881" y="1645283"/>
            <a:ext cx="1772141" cy="415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8" name="Rectangle 467"/>
          <p:cNvSpPr/>
          <p:nvPr/>
        </p:nvSpPr>
        <p:spPr>
          <a:xfrm>
            <a:off x="199897" y="2141097"/>
            <a:ext cx="1772141" cy="4155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9" name="Rectangle 468"/>
          <p:cNvSpPr/>
          <p:nvPr/>
        </p:nvSpPr>
        <p:spPr>
          <a:xfrm>
            <a:off x="6755815" y="2263169"/>
            <a:ext cx="1848633" cy="207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0" name="Rectangle 469"/>
          <p:cNvSpPr/>
          <p:nvPr/>
        </p:nvSpPr>
        <p:spPr>
          <a:xfrm>
            <a:off x="6732240" y="1752560"/>
            <a:ext cx="1848633" cy="2077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1" name="Rectangle 470"/>
          <p:cNvSpPr/>
          <p:nvPr/>
        </p:nvSpPr>
        <p:spPr>
          <a:xfrm>
            <a:off x="7580535" y="2453148"/>
            <a:ext cx="724233" cy="400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604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" grpId="0" animBg="1"/>
      <p:bldP spid="468" grpId="0" animBg="1"/>
      <p:bldP spid="469" grpId="0" animBg="1"/>
      <p:bldP spid="470" grpId="0" animBg="1"/>
      <p:bldP spid="47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90" y="230194"/>
            <a:ext cx="8442796" cy="840125"/>
          </a:xfrm>
        </p:spPr>
        <p:txBody>
          <a:bodyPr/>
          <a:lstStyle/>
          <a:p>
            <a:r>
              <a:rPr lang="en-GB" b="1" dirty="0" smtClean="0">
                <a:solidFill>
                  <a:srgbClr val="333399"/>
                </a:solidFill>
                <a:latin typeface="Arial" pitchFamily="34" charset="0"/>
              </a:rPr>
              <a:t>Analysis pipeline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572715" y="1843200"/>
            <a:ext cx="8521188" cy="4089600"/>
          </a:xfrm>
        </p:spPr>
        <p:txBody>
          <a:bodyPr/>
          <a:lstStyle/>
          <a:p>
            <a:endParaRPr lang="nl-NL" dirty="0"/>
          </a:p>
        </p:txBody>
      </p:sp>
      <p:pic>
        <p:nvPicPr>
          <p:cNvPr id="10242" name="Picture 2" descr="D:\20161111 Backup papers\16S pipeline paper\Picture 1.t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5"/>
          <a:stretch/>
        </p:blipFill>
        <p:spPr bwMode="auto">
          <a:xfrm>
            <a:off x="1561861" y="1616454"/>
            <a:ext cx="3859477" cy="498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561861" y="1556792"/>
            <a:ext cx="3859477" cy="50405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5467617" y="2062429"/>
            <a:ext cx="3213637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/>
              <a:t>CLC </a:t>
            </a:r>
            <a:r>
              <a:rPr lang="nl-NL" dirty="0" err="1"/>
              <a:t>Genomics</a:t>
            </a:r>
            <a:r>
              <a:rPr lang="nl-NL" dirty="0"/>
              <a:t> </a:t>
            </a:r>
            <a:r>
              <a:rPr lang="nl-NL" dirty="0" smtClean="0"/>
              <a:t>Workbench</a:t>
            </a:r>
          </a:p>
          <a:p>
            <a:endParaRPr lang="nl-NL" dirty="0"/>
          </a:p>
          <a:p>
            <a:r>
              <a:rPr lang="nl-NL" dirty="0" smtClean="0"/>
              <a:t>QIIME</a:t>
            </a:r>
          </a:p>
          <a:p>
            <a:endParaRPr lang="nl-NL" dirty="0"/>
          </a:p>
          <a:p>
            <a:r>
              <a:rPr lang="nl-NL" dirty="0" err="1" smtClean="0"/>
              <a:t>Mothur</a:t>
            </a:r>
            <a:endParaRPr lang="nl-NL" dirty="0" smtClean="0"/>
          </a:p>
          <a:p>
            <a:endParaRPr lang="nl-NL" dirty="0"/>
          </a:p>
          <a:p>
            <a:r>
              <a:rPr lang="nl-NL" dirty="0" smtClean="0"/>
              <a:t>DADA2</a:t>
            </a:r>
          </a:p>
          <a:p>
            <a:endParaRPr lang="nl-NL" dirty="0"/>
          </a:p>
          <a:p>
            <a:r>
              <a:rPr lang="nl-NL" dirty="0" smtClean="0"/>
              <a:t>Etc.........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4442181" y="226758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+ QC</a:t>
            </a:r>
            <a:endParaRPr lang="en-GB" b="1" dirty="0"/>
          </a:p>
        </p:txBody>
      </p:sp>
      <p:sp>
        <p:nvSpPr>
          <p:cNvPr id="4" name="Rectangle 3"/>
          <p:cNvSpPr/>
          <p:nvPr/>
        </p:nvSpPr>
        <p:spPr>
          <a:xfrm>
            <a:off x="1523895" y="3325814"/>
            <a:ext cx="3845768" cy="1321938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75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6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3" y="230194"/>
            <a:ext cx="8442796" cy="1353086"/>
          </a:xfrm>
        </p:spPr>
        <p:txBody>
          <a:bodyPr/>
          <a:lstStyle/>
          <a:p>
            <a:r>
              <a:rPr lang="en-GB" dirty="0" smtClean="0"/>
              <a:t>Analysis pipeline</a:t>
            </a:r>
            <a:br>
              <a:rPr lang="en-GB" dirty="0" smtClean="0"/>
            </a:br>
            <a:r>
              <a:rPr lang="en-GB" dirty="0" smtClean="0"/>
              <a:t>OTU picking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8306" y="1666644"/>
            <a:ext cx="8521188" cy="4089600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Operational Taxonomic Unit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/>
              <a:t>traditionally clustered @ 97% -&gt; ‘species</a:t>
            </a:r>
            <a:r>
              <a:rPr lang="en-GB" dirty="0" smtClean="0"/>
              <a:t>’ proxy</a:t>
            </a:r>
            <a:endParaRPr lang="en-GB" dirty="0"/>
          </a:p>
          <a:p>
            <a:r>
              <a:rPr lang="en-GB" dirty="0" smtClean="0"/>
              <a:t>Now : ‘sequences’</a:t>
            </a:r>
          </a:p>
          <a:p>
            <a:r>
              <a:rPr lang="en-GB" dirty="0" smtClean="0"/>
              <a:t>Summarize to genus level</a:t>
            </a:r>
          </a:p>
          <a:p>
            <a:pPr marL="0" indent="0">
              <a:buNone/>
            </a:pP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0C5-A73E-48C6-90B8-1AC6838FC164}" type="slidenum">
              <a:rPr lang="en-GB" smtClean="0"/>
              <a:t>18</a:t>
            </a:fld>
            <a:endParaRPr lang="en-GB"/>
          </a:p>
        </p:txBody>
      </p:sp>
      <p:pic>
        <p:nvPicPr>
          <p:cNvPr id="5" name="Picture 2" descr="https://upload.wikimedia.org/wikipedia/commons/thumb/a/a5/Biological_classification_L_Pengo_vflip.svg/150px-Biological_classification_L_Pengo_vflip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40" y="1686472"/>
            <a:ext cx="1792031" cy="459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028306" y="5769032"/>
            <a:ext cx="1413164" cy="302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GB" sz="1400" dirty="0" smtClean="0">
                <a:latin typeface="Verdana" pitchFamily="34" charset="0"/>
              </a:rPr>
              <a:t>~97%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61805" y="5278777"/>
            <a:ext cx="8894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GB" sz="1400" dirty="0" smtClean="0">
                <a:latin typeface="Verdana" pitchFamily="34" charset="0"/>
              </a:rPr>
              <a:t>~95%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72884" y="4757848"/>
            <a:ext cx="8894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GB" sz="1400" dirty="0" smtClean="0">
                <a:latin typeface="Verdana" pitchFamily="34" charset="0"/>
              </a:rPr>
              <a:t>~92%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75656" y="4261852"/>
            <a:ext cx="8894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GB" sz="1400" dirty="0" smtClean="0">
                <a:latin typeface="Verdana" pitchFamily="34" charset="0"/>
              </a:rPr>
              <a:t>~88%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41470" y="5236377"/>
            <a:ext cx="45718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GB" sz="1400" i="1" dirty="0" smtClean="0">
                <a:latin typeface="Verdana" pitchFamily="34" charset="0"/>
              </a:rPr>
              <a:t>Escherichia Coli </a:t>
            </a:r>
            <a:r>
              <a:rPr lang="en-GB" sz="1400" dirty="0" smtClean="0">
                <a:latin typeface="Verdana" pitchFamily="34" charset="0"/>
              </a:rPr>
              <a:t>&amp; </a:t>
            </a:r>
            <a:r>
              <a:rPr lang="en-GB" sz="1400" i="1" dirty="0" smtClean="0">
                <a:latin typeface="Verdana" pitchFamily="34" charset="0"/>
              </a:rPr>
              <a:t>Salmonella &gt;</a:t>
            </a:r>
            <a:r>
              <a:rPr lang="en-GB" sz="1400" dirty="0" smtClean="0">
                <a:latin typeface="Verdana" pitchFamily="34" charset="0"/>
              </a:rPr>
              <a:t>98% similar</a:t>
            </a:r>
          </a:p>
          <a:p>
            <a:pPr>
              <a:lnSpc>
                <a:spcPts val="1800"/>
              </a:lnSpc>
            </a:pPr>
            <a:endParaRPr lang="en-GB" sz="1400" dirty="0">
              <a:latin typeface="Verdana" pitchFamily="34" charset="0"/>
            </a:endParaRPr>
          </a:p>
          <a:p>
            <a:pPr>
              <a:lnSpc>
                <a:spcPts val="1800"/>
              </a:lnSpc>
            </a:pPr>
            <a:endParaRPr lang="en-GB" sz="1400" dirty="0" smtClean="0">
              <a:latin typeface="Verdana" pitchFamily="34" charset="0"/>
            </a:endParaRPr>
          </a:p>
          <a:p>
            <a:pPr>
              <a:lnSpc>
                <a:spcPts val="1800"/>
              </a:lnSpc>
            </a:pPr>
            <a:r>
              <a:rPr lang="en-GB" sz="1400" dirty="0" smtClean="0">
                <a:latin typeface="Verdana" pitchFamily="34" charset="0"/>
              </a:rPr>
              <a:t>Horizontal gene transfer</a:t>
            </a:r>
          </a:p>
        </p:txBody>
      </p:sp>
    </p:spTree>
    <p:extLst>
      <p:ext uri="{BB962C8B-B14F-4D97-AF65-F5344CB8AC3E}">
        <p14:creationId xmlns:p14="http://schemas.microsoft.com/office/powerpoint/2010/main" val="53616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2" y="274638"/>
            <a:ext cx="10513168" cy="1143000"/>
          </a:xfrm>
        </p:spPr>
        <p:txBody>
          <a:bodyPr>
            <a:noAutofit/>
          </a:bodyPr>
          <a:lstStyle/>
          <a:p>
            <a:r>
              <a:rPr lang="en-GB" sz="3300" b="1" dirty="0" smtClean="0">
                <a:solidFill>
                  <a:srgbClr val="333399"/>
                </a:solidFill>
                <a:latin typeface="Arial" pitchFamily="34" charset="0"/>
              </a:rPr>
              <a:t>Analysis pipeline:</a:t>
            </a:r>
            <a:br>
              <a:rPr lang="en-GB" sz="3300" b="1" dirty="0" smtClean="0">
                <a:solidFill>
                  <a:srgbClr val="333399"/>
                </a:solidFill>
                <a:latin typeface="Arial" pitchFamily="34" charset="0"/>
              </a:rPr>
            </a:br>
            <a:r>
              <a:rPr lang="en-GB" sz="2800" b="1" dirty="0" smtClean="0">
                <a:solidFill>
                  <a:srgbClr val="333399"/>
                </a:solidFill>
                <a:latin typeface="Arial" pitchFamily="34" charset="0"/>
              </a:rPr>
              <a:t>OTU picking</a:t>
            </a:r>
            <a:endParaRPr lang="en-GB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1636" y="1843200"/>
            <a:ext cx="6860950" cy="3493571"/>
          </a:xfrm>
        </p:spPr>
        <p:txBody>
          <a:bodyPr/>
          <a:lstStyle/>
          <a:p>
            <a:pPr marL="0" indent="0">
              <a:buNone/>
            </a:pPr>
            <a:r>
              <a:rPr lang="en-GB" sz="2800" i="1" dirty="0" smtClean="0"/>
              <a:t>De novo</a:t>
            </a:r>
          </a:p>
          <a:p>
            <a:r>
              <a:rPr lang="en-GB" dirty="0" smtClean="0"/>
              <a:t>Clustering (percentage threshold), 97%</a:t>
            </a:r>
          </a:p>
          <a:p>
            <a:pPr marL="0" indent="0">
              <a:buNone/>
            </a:pPr>
            <a:endParaRPr lang="en-GB" i="1" dirty="0" smtClean="0"/>
          </a:p>
          <a:p>
            <a:pPr marL="0" indent="0">
              <a:buNone/>
            </a:pPr>
            <a:r>
              <a:rPr lang="en-GB" sz="2800" dirty="0" smtClean="0"/>
              <a:t>Reference based</a:t>
            </a:r>
          </a:p>
          <a:p>
            <a:r>
              <a:rPr lang="en-GB" dirty="0" smtClean="0"/>
              <a:t>Match the reads to a 97% pre-clustered database</a:t>
            </a:r>
          </a:p>
          <a:p>
            <a:r>
              <a:rPr lang="en-GB" dirty="0" smtClean="0"/>
              <a:t>Unknown sequences ?</a:t>
            </a:r>
            <a:endParaRPr lang="en-GB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9" t="18519" r="63958" b="11111"/>
          <a:stretch/>
        </p:blipFill>
        <p:spPr bwMode="auto">
          <a:xfrm>
            <a:off x="2755087" y="1086850"/>
            <a:ext cx="5269757" cy="5006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15734" y="6627818"/>
            <a:ext cx="87484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Schmidt  et al 2014, Limits </a:t>
            </a:r>
            <a:r>
              <a:rPr lang="en-GB" sz="1000" dirty="0"/>
              <a:t>to robustness and reproducibility in </a:t>
            </a:r>
            <a:r>
              <a:rPr lang="en-GB" sz="1000" dirty="0" smtClean="0"/>
              <a:t>the demarcation </a:t>
            </a:r>
            <a:r>
              <a:rPr lang="en-GB" sz="1000" dirty="0"/>
              <a:t>of operational taxonomic </a:t>
            </a:r>
            <a:r>
              <a:rPr lang="en-GB" sz="1000" dirty="0" smtClean="0"/>
              <a:t>units. </a:t>
            </a:r>
            <a:r>
              <a:rPr lang="en-GB" sz="1000" dirty="0" err="1" smtClean="0"/>
              <a:t>Env</a:t>
            </a:r>
            <a:r>
              <a:rPr lang="en-GB" sz="1000" dirty="0" smtClean="0"/>
              <a:t> </a:t>
            </a:r>
            <a:r>
              <a:rPr lang="en-GB" sz="1000" dirty="0" err="1" smtClean="0"/>
              <a:t>micr</a:t>
            </a:r>
            <a:r>
              <a:rPr lang="en-GB" sz="1000" dirty="0" smtClean="0"/>
              <a:t>.</a:t>
            </a:r>
            <a:endParaRPr lang="en-GB" sz="1000" dirty="0"/>
          </a:p>
        </p:txBody>
      </p:sp>
      <p:pic>
        <p:nvPicPr>
          <p:cNvPr id="6" name="Picture 2" descr="D:\20161111 Backup papers\16S pipeline paper\Picture 1.ti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5"/>
          <a:stretch/>
        </p:blipFill>
        <p:spPr bwMode="auto">
          <a:xfrm>
            <a:off x="23846" y="1266063"/>
            <a:ext cx="2399220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-10010" y="2329559"/>
            <a:ext cx="2433078" cy="3627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153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3" y="230194"/>
            <a:ext cx="8442796" cy="840125"/>
          </a:xfrm>
        </p:spPr>
        <p:txBody>
          <a:bodyPr/>
          <a:lstStyle/>
          <a:p>
            <a:r>
              <a:rPr lang="en-GB" dirty="0" smtClean="0"/>
              <a:t>Some learning goals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200" y="1068500"/>
            <a:ext cx="8521188" cy="4089600"/>
          </a:xfrm>
        </p:spPr>
        <p:txBody>
          <a:bodyPr/>
          <a:lstStyle/>
          <a:p>
            <a:pPr marL="0" indent="0">
              <a:buNone/>
            </a:pPr>
            <a:r>
              <a:rPr lang="en-GB" sz="3000" dirty="0" smtClean="0"/>
              <a:t>Understand</a:t>
            </a:r>
          </a:p>
          <a:p>
            <a:r>
              <a:rPr lang="en-GB" dirty="0" smtClean="0"/>
              <a:t>Critical steps in sample prep &amp; data analysis</a:t>
            </a:r>
          </a:p>
          <a:p>
            <a:r>
              <a:rPr lang="en-GB" dirty="0"/>
              <a:t>Limitations (which conclusions can and can’t you draw)</a:t>
            </a:r>
          </a:p>
          <a:p>
            <a:r>
              <a:rPr lang="en-GB" dirty="0" smtClean="0"/>
              <a:t>Data (biological!) interpretation (day 2/3)</a:t>
            </a:r>
          </a:p>
          <a:p>
            <a:pPr lvl="1"/>
            <a:endParaRPr lang="en-GB" dirty="0" smtClean="0"/>
          </a:p>
          <a:p>
            <a:pPr marL="696894" lvl="1" indent="0">
              <a:buNone/>
            </a:pPr>
            <a:endParaRPr lang="en-GB" dirty="0" smtClean="0"/>
          </a:p>
          <a:p>
            <a:pPr marL="696894" lvl="1" indent="0" algn="ctr">
              <a:buNone/>
            </a:pPr>
            <a:endParaRPr lang="en-GB" sz="3500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0C5-A73E-48C6-90B8-1AC6838FC164}" type="slidenum">
              <a:rPr lang="en-GB" smtClean="0"/>
              <a:t>2</a:t>
            </a:fld>
            <a:endParaRPr lang="en-GB"/>
          </a:p>
        </p:txBody>
      </p:sp>
      <p:sp>
        <p:nvSpPr>
          <p:cNvPr id="5" name="Down Arrow 4"/>
          <p:cNvSpPr/>
          <p:nvPr/>
        </p:nvSpPr>
        <p:spPr>
          <a:xfrm>
            <a:off x="4001841" y="3049800"/>
            <a:ext cx="1600200" cy="673100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4338" y="3795285"/>
            <a:ext cx="6875206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96894" lvl="1" indent="0" algn="ctr">
              <a:buNone/>
            </a:pPr>
            <a:r>
              <a:rPr lang="en-GB" sz="3500" dirty="0" smtClean="0"/>
              <a:t>Interpret literature</a:t>
            </a:r>
          </a:p>
          <a:p>
            <a:pPr marL="696894" lvl="1" indent="0" algn="ctr">
              <a:buNone/>
            </a:pPr>
            <a:r>
              <a:rPr lang="en-GB" sz="2800" dirty="0" smtClean="0"/>
              <a:t>sense &amp; nonsense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7" t="25961" r="2301" b="19859"/>
          <a:stretch/>
        </p:blipFill>
        <p:spPr bwMode="auto">
          <a:xfrm>
            <a:off x="2988568" y="4970227"/>
            <a:ext cx="4680520" cy="1682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623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651" y="88873"/>
            <a:ext cx="7986788" cy="1035871"/>
          </a:xfrm>
        </p:spPr>
        <p:txBody>
          <a:bodyPr/>
          <a:lstStyle/>
          <a:p>
            <a:r>
              <a:rPr lang="en-GB" b="1" dirty="0" smtClean="0">
                <a:solidFill>
                  <a:srgbClr val="333399"/>
                </a:solidFill>
                <a:latin typeface="Arial" pitchFamily="34" charset="0"/>
              </a:rPr>
              <a:t>Analysis pipeline</a:t>
            </a:r>
            <a:br>
              <a:rPr lang="en-GB" b="1" dirty="0" smtClean="0">
                <a:solidFill>
                  <a:srgbClr val="333399"/>
                </a:solidFill>
                <a:latin typeface="Arial" pitchFamily="34" charset="0"/>
              </a:rPr>
            </a:br>
            <a:r>
              <a:rPr lang="en-GB" sz="2500" b="1" dirty="0">
                <a:solidFill>
                  <a:srgbClr val="333399"/>
                </a:solidFill>
                <a:latin typeface="Arial" pitchFamily="34" charset="0"/>
              </a:rPr>
              <a:t>T</a:t>
            </a:r>
            <a:r>
              <a:rPr lang="en-GB" sz="2500" b="1" dirty="0" smtClean="0">
                <a:solidFill>
                  <a:srgbClr val="333399"/>
                </a:solidFill>
                <a:latin typeface="Arial" pitchFamily="34" charset="0"/>
              </a:rPr>
              <a:t>axonomic classification</a:t>
            </a:r>
            <a:endParaRPr lang="en-GB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5776" y="1201188"/>
            <a:ext cx="6336704" cy="4525963"/>
          </a:xfrm>
        </p:spPr>
        <p:txBody>
          <a:bodyPr/>
          <a:lstStyle/>
          <a:p>
            <a:pPr marL="0" indent="0">
              <a:buNone/>
            </a:pPr>
            <a:r>
              <a:rPr lang="nl-NL" dirty="0" smtClean="0"/>
              <a:t>Different </a:t>
            </a:r>
            <a:r>
              <a:rPr lang="nl-NL" dirty="0" err="1" smtClean="0"/>
              <a:t>methods</a:t>
            </a:r>
            <a:r>
              <a:rPr lang="nl-NL" dirty="0" smtClean="0"/>
              <a:t> of </a:t>
            </a:r>
            <a:r>
              <a:rPr lang="nl-NL" dirty="0" err="1" smtClean="0"/>
              <a:t>classification</a:t>
            </a:r>
            <a:r>
              <a:rPr lang="nl-NL" dirty="0" smtClean="0"/>
              <a:t> -&gt; different name (scoring system)</a:t>
            </a:r>
          </a:p>
          <a:p>
            <a:pPr>
              <a:buFontTx/>
              <a:buChar char="-"/>
            </a:pPr>
            <a:r>
              <a:rPr lang="nl-NL" dirty="0" smtClean="0"/>
              <a:t>BLAST</a:t>
            </a:r>
          </a:p>
          <a:p>
            <a:pPr>
              <a:buFontTx/>
              <a:buChar char="-"/>
            </a:pPr>
            <a:r>
              <a:rPr lang="nl-NL" dirty="0" err="1" smtClean="0"/>
              <a:t>Kmer</a:t>
            </a:r>
            <a:endParaRPr lang="nl-NL" dirty="0" smtClean="0"/>
          </a:p>
          <a:p>
            <a:pPr>
              <a:buFontTx/>
              <a:buChar char="-"/>
            </a:pPr>
            <a:r>
              <a:rPr lang="nl-NL" dirty="0" err="1" smtClean="0"/>
              <a:t>MisMatches</a:t>
            </a:r>
            <a:endParaRPr lang="nl-NL" dirty="0" smtClean="0"/>
          </a:p>
          <a:p>
            <a:pPr marL="0" indent="0">
              <a:buNone/>
            </a:pPr>
            <a:endParaRPr lang="nl-NL" dirty="0" smtClean="0"/>
          </a:p>
          <a:p>
            <a:pPr marL="0" indent="0">
              <a:buNone/>
            </a:pPr>
            <a:r>
              <a:rPr lang="nl-NL" dirty="0" smtClean="0"/>
              <a:t>16s </a:t>
            </a:r>
            <a:r>
              <a:rPr lang="nl-NL" dirty="0" err="1" smtClean="0"/>
              <a:t>rRNA</a:t>
            </a:r>
            <a:r>
              <a:rPr lang="nl-NL" dirty="0" smtClean="0"/>
              <a:t> gene Databases</a:t>
            </a:r>
            <a:endParaRPr lang="nl-NL" dirty="0"/>
          </a:p>
          <a:p>
            <a:r>
              <a:rPr lang="nl-NL" dirty="0" err="1" smtClean="0"/>
              <a:t>Ribosomal</a:t>
            </a:r>
            <a:r>
              <a:rPr lang="nl-NL" dirty="0" smtClean="0"/>
              <a:t> Database Project (RDP-II)</a:t>
            </a:r>
          </a:p>
          <a:p>
            <a:r>
              <a:rPr lang="nl-NL" strike="sngStrike" dirty="0" err="1" smtClean="0"/>
              <a:t>Greengenes</a:t>
            </a:r>
            <a:r>
              <a:rPr lang="nl-NL" dirty="0" smtClean="0"/>
              <a:t> (13_05) (</a:t>
            </a:r>
            <a:r>
              <a:rPr lang="nl-NL" dirty="0" err="1" smtClean="0"/>
              <a:t>poor</a:t>
            </a:r>
            <a:r>
              <a:rPr lang="nl-NL" dirty="0" smtClean="0"/>
              <a:t> </a:t>
            </a:r>
            <a:r>
              <a:rPr lang="nl-NL" dirty="0" err="1" smtClean="0"/>
              <a:t>alignment</a:t>
            </a:r>
            <a:r>
              <a:rPr lang="nl-NL" dirty="0" smtClean="0"/>
              <a:t>/</a:t>
            </a:r>
            <a:r>
              <a:rPr lang="nl-NL" dirty="0" err="1" smtClean="0"/>
              <a:t>outdated</a:t>
            </a:r>
            <a:r>
              <a:rPr lang="nl-NL" dirty="0"/>
              <a:t>)</a:t>
            </a:r>
            <a:endParaRPr lang="nl-NL" dirty="0" smtClean="0"/>
          </a:p>
          <a:p>
            <a:r>
              <a:rPr lang="nl-NL" dirty="0" smtClean="0">
                <a:solidFill>
                  <a:srgbClr val="00B050"/>
                </a:solidFill>
              </a:rPr>
              <a:t>SILVA</a:t>
            </a:r>
            <a:endParaRPr lang="nl-NL" dirty="0">
              <a:solidFill>
                <a:srgbClr val="00B050"/>
              </a:solidFill>
            </a:endParaRPr>
          </a:p>
        </p:txBody>
      </p:sp>
      <p:pic>
        <p:nvPicPr>
          <p:cNvPr id="5" name="Picture 2" descr="D:\20161111 Backup papers\16S pipeline paper\Picture 1.t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5"/>
          <a:stretch/>
        </p:blipFill>
        <p:spPr bwMode="auto">
          <a:xfrm>
            <a:off x="0" y="1124744"/>
            <a:ext cx="2399220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-33858" y="2562200"/>
            <a:ext cx="2589634" cy="3627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0551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91643" y="230194"/>
            <a:ext cx="8442796" cy="797934"/>
          </a:xfrm>
        </p:spPr>
        <p:txBody>
          <a:bodyPr/>
          <a:lstStyle/>
          <a:p>
            <a:r>
              <a:rPr lang="en-GB" b="1" dirty="0" smtClean="0">
                <a:solidFill>
                  <a:srgbClr val="333399"/>
                </a:solidFill>
                <a:latin typeface="Arial" pitchFamily="34" charset="0"/>
              </a:rPr>
              <a:t>Challenges</a:t>
            </a:r>
            <a:endParaRPr lang="en-GB" dirty="0"/>
          </a:p>
        </p:txBody>
      </p:sp>
      <p:pic>
        <p:nvPicPr>
          <p:cNvPr id="5" name="Picture 2" descr="Image result for 16 s analys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265337"/>
            <a:ext cx="2344871" cy="531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680098" y="1425550"/>
            <a:ext cx="3312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Important!</a:t>
            </a:r>
          </a:p>
          <a:p>
            <a:r>
              <a:rPr lang="en-GB" dirty="0" smtClean="0"/>
              <a:t>Bias (might miss bacteria)</a:t>
            </a:r>
          </a:p>
          <a:p>
            <a:r>
              <a:rPr lang="en-GB" dirty="0" smtClean="0"/>
              <a:t>Can overshadow biology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3680098" y="2708920"/>
            <a:ext cx="6048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Important!</a:t>
            </a:r>
          </a:p>
          <a:p>
            <a:r>
              <a:rPr lang="en-GB" dirty="0" smtClean="0"/>
              <a:t>Bias (</a:t>
            </a:r>
            <a:r>
              <a:rPr lang="en-GB" dirty="0" err="1" smtClean="0"/>
              <a:t>eg</a:t>
            </a:r>
            <a:r>
              <a:rPr lang="en-GB" dirty="0" smtClean="0"/>
              <a:t>. coverage, amplification bias)</a:t>
            </a:r>
          </a:p>
          <a:p>
            <a:r>
              <a:rPr lang="en-GB" dirty="0" smtClean="0"/>
              <a:t>Can overshadow biology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3560628" y="4115828"/>
            <a:ext cx="561662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Important!</a:t>
            </a:r>
          </a:p>
          <a:p>
            <a:r>
              <a:rPr lang="en-GB" sz="1600" dirty="0" smtClean="0"/>
              <a:t>Bias (Sequencing error (type </a:t>
            </a:r>
            <a:r>
              <a:rPr lang="en-GB" sz="1600" b="1" dirty="0" smtClean="0"/>
              <a:t>and</a:t>
            </a:r>
            <a:r>
              <a:rPr lang="en-GB" sz="1600" dirty="0" smtClean="0"/>
              <a:t> machine specific))</a:t>
            </a:r>
            <a:endParaRPr lang="en-GB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4037501" y="4799961"/>
            <a:ext cx="5616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Important!</a:t>
            </a:r>
          </a:p>
          <a:p>
            <a:r>
              <a:rPr lang="en-GB" dirty="0" smtClean="0"/>
              <a:t>Bias (OTU clustering)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3346082" y="5498326"/>
            <a:ext cx="6382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Important!</a:t>
            </a:r>
          </a:p>
          <a:p>
            <a:r>
              <a:rPr lang="en-GB" dirty="0" smtClean="0"/>
              <a:t>Bias (classifier and database (different names))</a:t>
            </a:r>
            <a:endParaRPr lang="en-GB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2411760" y="2060848"/>
            <a:ext cx="1224136" cy="648072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454263" y="3140968"/>
            <a:ext cx="1225835" cy="435241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1"/>
          </p:cNvCxnSpPr>
          <p:nvPr/>
        </p:nvCxnSpPr>
        <p:spPr>
          <a:xfrm flipH="1" flipV="1">
            <a:off x="2487516" y="4115828"/>
            <a:ext cx="1073112" cy="307777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2696230" y="5013577"/>
            <a:ext cx="1299706" cy="161583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2479461" y="5659909"/>
            <a:ext cx="868403" cy="80790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79512" y="5949280"/>
            <a:ext cx="2516718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3560806" y="6217654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The hard part</a:t>
            </a:r>
            <a:endParaRPr lang="en-GB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2694184" y="6379237"/>
            <a:ext cx="868403" cy="80790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95536" y="4941168"/>
            <a:ext cx="936104" cy="107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35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8" grpId="0" animBg="1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genome.cshlp.org/content/23/10/1704/F3.larg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83" b="54179"/>
          <a:stretch/>
        </p:blipFill>
        <p:spPr bwMode="auto">
          <a:xfrm>
            <a:off x="1187624" y="1152748"/>
            <a:ext cx="6451600" cy="450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350814" y="5751984"/>
            <a:ext cx="4319587" cy="341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defRPr sz="2400" kern="1200">
                <a:solidFill>
                  <a:schemeClr val="tx1"/>
                </a:solidFill>
                <a:latin typeface="Times New Roman" pitchFamily="16" charset="0"/>
                <a:ea typeface="+mn-ea"/>
                <a:cs typeface="+mn-cs"/>
              </a:defRPr>
            </a:lvl1pPr>
            <a:lvl2pPr marL="4318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defRPr sz="2400" kern="1200">
                <a:solidFill>
                  <a:schemeClr val="tx1"/>
                </a:solidFill>
                <a:latin typeface="Times New Roman" pitchFamily="16" charset="0"/>
                <a:ea typeface="+mn-ea"/>
                <a:cs typeface="+mn-cs"/>
              </a:defRPr>
            </a:lvl2pPr>
            <a:lvl3pPr marL="6477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defRPr sz="2400" kern="1200">
                <a:solidFill>
                  <a:schemeClr val="tx1"/>
                </a:solidFill>
                <a:latin typeface="Times New Roman" pitchFamily="16" charset="0"/>
                <a:ea typeface="+mn-ea"/>
                <a:cs typeface="+mn-cs"/>
              </a:defRPr>
            </a:lvl3pPr>
            <a:lvl4pPr marL="8636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defRPr sz="2400" kern="1200">
                <a:solidFill>
                  <a:schemeClr val="tx1"/>
                </a:solidFill>
                <a:latin typeface="Times New Roman" pitchFamily="16" charset="0"/>
                <a:ea typeface="+mn-ea"/>
                <a:cs typeface="+mn-cs"/>
              </a:defRPr>
            </a:lvl4pPr>
            <a:lvl5pPr marL="10795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defRPr sz="2400" kern="1200">
                <a:solidFill>
                  <a:schemeClr val="tx1"/>
                </a:solidFill>
                <a:latin typeface="Times New Roman" pitchFamily="1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6" charset="0"/>
                <a:ea typeface="+mn-ea"/>
                <a:cs typeface="+mn-cs"/>
              </a:defRPr>
            </a:lvl9pPr>
          </a:lstStyle>
          <a:p>
            <a:r>
              <a:rPr lang="en-GB" altLang="en-US" sz="1200" b="1" dirty="0">
                <a:latin typeface="Arial" charset="0"/>
              </a:rPr>
              <a:t>Catherine A. </a:t>
            </a:r>
            <a:r>
              <a:rPr lang="en-GB" altLang="en-US" sz="1200" b="1" dirty="0" err="1">
                <a:latin typeface="Arial" charset="0"/>
              </a:rPr>
              <a:t>Lozupone</a:t>
            </a:r>
            <a:r>
              <a:rPr lang="en-GB" altLang="en-US" sz="1200" b="1" dirty="0">
                <a:latin typeface="Arial" charset="0"/>
              </a:rPr>
              <a:t> et al. Genome Res. 2013;23:1704-1714</a:t>
            </a:r>
          </a:p>
        </p:txBody>
      </p:sp>
      <p:sp>
        <p:nvSpPr>
          <p:cNvPr id="2" name="Rectangle 1"/>
          <p:cNvSpPr/>
          <p:nvPr/>
        </p:nvSpPr>
        <p:spPr>
          <a:xfrm>
            <a:off x="464457" y="137085"/>
            <a:ext cx="834571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000" b="1" dirty="0" smtClean="0">
                <a:solidFill>
                  <a:srgbClr val="333399"/>
                </a:solidFill>
                <a:latin typeface="+mj-lt"/>
              </a:rPr>
              <a:t>Effects of all these different parameters in literature</a:t>
            </a:r>
            <a:endParaRPr lang="en-GB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1309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180" y="79900"/>
            <a:ext cx="8865422" cy="990416"/>
          </a:xfrm>
        </p:spPr>
        <p:txBody>
          <a:bodyPr>
            <a:normAutofit/>
          </a:bodyPr>
          <a:lstStyle/>
          <a:p>
            <a:pPr algn="ctr"/>
            <a:r>
              <a:rPr lang="en-GB" b="1" dirty="0" smtClean="0">
                <a:solidFill>
                  <a:srgbClr val="333399"/>
                </a:solidFill>
              </a:rPr>
              <a:t>Microbial biomarkers</a:t>
            </a:r>
            <a:endParaRPr lang="en-GB" b="1" dirty="0">
              <a:solidFill>
                <a:srgbClr val="3333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96" y="5730846"/>
            <a:ext cx="5188354" cy="403769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1000" dirty="0" smtClean="0"/>
              <a:t>Walters et al. Meta-analyses of human gut microbes associated with obesity and IBD. FEBS Lett 2014</a:t>
            </a:r>
          </a:p>
          <a:p>
            <a:endParaRPr lang="en-GB" dirty="0"/>
          </a:p>
        </p:txBody>
      </p:sp>
      <p:pic>
        <p:nvPicPr>
          <p:cNvPr id="1026" name="Picture 2" descr="E:\presentatie VLAG\firm bact rati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84" y="1412776"/>
            <a:ext cx="3710251" cy="241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presentatie VLAG\composition walt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67" y="3833049"/>
            <a:ext cx="3758413" cy="195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presentatie VLAG\diversity walters.emf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2" r="47387"/>
          <a:stretch/>
        </p:blipFill>
        <p:spPr bwMode="auto">
          <a:xfrm>
            <a:off x="4332242" y="984093"/>
            <a:ext cx="4364343" cy="586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03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3" y="230194"/>
            <a:ext cx="8442796" cy="791650"/>
          </a:xfrm>
        </p:spPr>
        <p:txBody>
          <a:bodyPr/>
          <a:lstStyle/>
          <a:p>
            <a:r>
              <a:rPr lang="en-GB" dirty="0" smtClean="0"/>
              <a:t>Pros &amp; cons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0C5-A73E-48C6-90B8-1AC6838FC164}" type="slidenum">
              <a:rPr lang="en-GB" smtClean="0"/>
              <a:t>24</a:t>
            </a:fld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24" y="1181540"/>
            <a:ext cx="8435208" cy="475126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38596" y="1246907"/>
            <a:ext cx="7614459" cy="756458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371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3" y="230194"/>
            <a:ext cx="8442796" cy="840125"/>
          </a:xfrm>
        </p:spPr>
        <p:txBody>
          <a:bodyPr/>
          <a:lstStyle/>
          <a:p>
            <a:r>
              <a:rPr lang="en-GB" dirty="0"/>
              <a:t>Keep in </a:t>
            </a:r>
            <a:r>
              <a:rPr lang="en-GB" dirty="0" smtClean="0"/>
              <a:t>mind/challenges/interpretation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200" y="1142160"/>
            <a:ext cx="8521188" cy="4089600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OTUs</a:t>
            </a:r>
          </a:p>
          <a:p>
            <a:r>
              <a:rPr lang="en-GB" dirty="0" smtClean="0"/>
              <a:t>Prokaryotic </a:t>
            </a:r>
            <a:r>
              <a:rPr lang="en-GB" dirty="0"/>
              <a:t>species level boundary </a:t>
            </a:r>
            <a:r>
              <a:rPr lang="en-GB" dirty="0" smtClean="0"/>
              <a:t>is still </a:t>
            </a:r>
            <a:r>
              <a:rPr lang="en-GB" dirty="0"/>
              <a:t>hotly </a:t>
            </a:r>
            <a:r>
              <a:rPr lang="en-GB" dirty="0" smtClean="0"/>
              <a:t>debated</a:t>
            </a:r>
          </a:p>
          <a:p>
            <a:r>
              <a:rPr lang="en-GB" dirty="0" smtClean="0"/>
              <a:t>Species level concept for organisms with mobile genetic elements....</a:t>
            </a:r>
          </a:p>
          <a:p>
            <a:r>
              <a:rPr lang="en-GB" dirty="0" smtClean="0"/>
              <a:t>Function &amp; 16S are ‘only’ correlated (sometimes actually not that much)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E coli: probiotic (</a:t>
            </a:r>
            <a:r>
              <a:rPr lang="en-GB" i="1" dirty="0" err="1" smtClean="0"/>
              <a:t>nissle</a:t>
            </a:r>
            <a:r>
              <a:rPr lang="en-GB" dirty="0" smtClean="0"/>
              <a:t>), pathogen (O157:H7 </a:t>
            </a:r>
            <a:r>
              <a:rPr lang="en-GB" dirty="0"/>
              <a:t>acute </a:t>
            </a:r>
            <a:r>
              <a:rPr lang="en-GB" dirty="0" smtClean="0"/>
              <a:t>haemorrhagic colitis, Shiga-toxin) &amp; everything in between (K12)</a:t>
            </a:r>
          </a:p>
          <a:p>
            <a:r>
              <a:rPr lang="en-GB" dirty="0" smtClean="0"/>
              <a:t>Most bacteria are opportunists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520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3" y="230194"/>
            <a:ext cx="8442796" cy="791650"/>
          </a:xfrm>
        </p:spPr>
        <p:txBody>
          <a:bodyPr/>
          <a:lstStyle/>
          <a:p>
            <a:r>
              <a:rPr lang="en-GB" smtClean="0"/>
              <a:t>Recap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0C5-A73E-48C6-90B8-1AC6838FC164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8225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genome.cshlp.org/content/23/10/1704/F3.larg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083" b="54179"/>
          <a:stretch/>
        </p:blipFill>
        <p:spPr bwMode="auto">
          <a:xfrm>
            <a:off x="1187624" y="1152748"/>
            <a:ext cx="6451600" cy="450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350814" y="5751984"/>
            <a:ext cx="4319587" cy="341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defRPr sz="2400" kern="1200">
                <a:solidFill>
                  <a:schemeClr val="tx1"/>
                </a:solidFill>
                <a:latin typeface="Times New Roman" pitchFamily="16" charset="0"/>
                <a:ea typeface="+mn-ea"/>
                <a:cs typeface="+mn-cs"/>
              </a:defRPr>
            </a:lvl1pPr>
            <a:lvl2pPr marL="4318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defRPr sz="2400" kern="1200">
                <a:solidFill>
                  <a:schemeClr val="tx1"/>
                </a:solidFill>
                <a:latin typeface="Times New Roman" pitchFamily="16" charset="0"/>
                <a:ea typeface="+mn-ea"/>
                <a:cs typeface="+mn-cs"/>
              </a:defRPr>
            </a:lvl2pPr>
            <a:lvl3pPr marL="6477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defRPr sz="2400" kern="1200">
                <a:solidFill>
                  <a:schemeClr val="tx1"/>
                </a:solidFill>
                <a:latin typeface="Times New Roman" pitchFamily="16" charset="0"/>
                <a:ea typeface="+mn-ea"/>
                <a:cs typeface="+mn-cs"/>
              </a:defRPr>
            </a:lvl3pPr>
            <a:lvl4pPr marL="8636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defRPr sz="2400" kern="1200">
                <a:solidFill>
                  <a:schemeClr val="tx1"/>
                </a:solidFill>
                <a:latin typeface="Times New Roman" pitchFamily="16" charset="0"/>
                <a:ea typeface="+mn-ea"/>
                <a:cs typeface="+mn-cs"/>
              </a:defRPr>
            </a:lvl4pPr>
            <a:lvl5pPr marL="1079500" indent="-2159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defRPr sz="2400" kern="1200">
                <a:solidFill>
                  <a:schemeClr val="tx1"/>
                </a:solidFill>
                <a:latin typeface="Times New Roman" pitchFamily="1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 New Roman" pitchFamily="16" charset="0"/>
                <a:ea typeface="+mn-ea"/>
                <a:cs typeface="+mn-cs"/>
              </a:defRPr>
            </a:lvl9pPr>
          </a:lstStyle>
          <a:p>
            <a:r>
              <a:rPr lang="en-GB" altLang="en-US" sz="1200" b="1" dirty="0">
                <a:latin typeface="Arial" charset="0"/>
              </a:rPr>
              <a:t>Catherine A. </a:t>
            </a:r>
            <a:r>
              <a:rPr lang="en-GB" altLang="en-US" sz="1200" b="1" dirty="0" err="1">
                <a:latin typeface="Arial" charset="0"/>
              </a:rPr>
              <a:t>Lozupone</a:t>
            </a:r>
            <a:r>
              <a:rPr lang="en-GB" altLang="en-US" sz="1200" b="1" dirty="0">
                <a:latin typeface="Arial" charset="0"/>
              </a:rPr>
              <a:t> et al. Genome Res. 2013;23:1704-1714</a:t>
            </a:r>
          </a:p>
        </p:txBody>
      </p:sp>
      <p:sp>
        <p:nvSpPr>
          <p:cNvPr id="2" name="Rectangle 1"/>
          <p:cNvSpPr/>
          <p:nvPr/>
        </p:nvSpPr>
        <p:spPr>
          <a:xfrm>
            <a:off x="464457" y="137085"/>
            <a:ext cx="83457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000" b="1" dirty="0" smtClean="0">
                <a:solidFill>
                  <a:srgbClr val="333399"/>
                </a:solidFill>
                <a:latin typeface="+mj-lt"/>
              </a:rPr>
              <a:t>Literature &amp; microbial biomarkers</a:t>
            </a:r>
            <a:endParaRPr lang="en-GB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5067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180" y="79900"/>
            <a:ext cx="8865422" cy="990416"/>
          </a:xfrm>
        </p:spPr>
        <p:txBody>
          <a:bodyPr>
            <a:normAutofit/>
          </a:bodyPr>
          <a:lstStyle/>
          <a:p>
            <a:pPr algn="ctr"/>
            <a:r>
              <a:rPr lang="en-GB" b="1" dirty="0" smtClean="0">
                <a:solidFill>
                  <a:srgbClr val="333399"/>
                </a:solidFill>
              </a:rPr>
              <a:t>Microbial biomarkers for obesity</a:t>
            </a:r>
            <a:endParaRPr lang="en-GB" b="1" dirty="0">
              <a:solidFill>
                <a:srgbClr val="33339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96" y="5730846"/>
            <a:ext cx="5188354" cy="403769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1000" dirty="0" smtClean="0"/>
              <a:t>Walters et al. Meta-analyses of human gut microbes associated with obesity and IBD. FEBS Lett 2014</a:t>
            </a:r>
          </a:p>
          <a:p>
            <a:endParaRPr lang="en-GB" dirty="0"/>
          </a:p>
        </p:txBody>
      </p:sp>
      <p:pic>
        <p:nvPicPr>
          <p:cNvPr id="1026" name="Picture 2" descr="E:\presentatie VLAG\firm bact rati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84" y="1412776"/>
            <a:ext cx="3710251" cy="241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presentatie VLAG\composition walt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67" y="3833049"/>
            <a:ext cx="3758413" cy="195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presentatie VLAG\diversity walters.emf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2" r="47387"/>
          <a:stretch/>
        </p:blipFill>
        <p:spPr bwMode="auto">
          <a:xfrm>
            <a:off x="4332242" y="984093"/>
            <a:ext cx="4364343" cy="586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11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3" y="230194"/>
            <a:ext cx="8442796" cy="791650"/>
          </a:xfrm>
        </p:spPr>
        <p:txBody>
          <a:bodyPr/>
          <a:lstStyle/>
          <a:p>
            <a:r>
              <a:rPr lang="en-GB" dirty="0" smtClean="0"/>
              <a:t>Before sample prep/data generation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200" y="1294562"/>
            <a:ext cx="8521188" cy="4089600"/>
          </a:xfrm>
        </p:spPr>
        <p:txBody>
          <a:bodyPr/>
          <a:lstStyle/>
          <a:p>
            <a:r>
              <a:rPr lang="en-GB" dirty="0" smtClean="0"/>
              <a:t>How will you obtain </a:t>
            </a:r>
            <a:r>
              <a:rPr lang="en-GB" dirty="0" err="1" smtClean="0"/>
              <a:t>fecal</a:t>
            </a:r>
            <a:r>
              <a:rPr lang="en-GB" dirty="0" smtClean="0"/>
              <a:t> samples in your study?</a:t>
            </a:r>
          </a:p>
          <a:p>
            <a:endParaRPr lang="en-GB" dirty="0"/>
          </a:p>
          <a:p>
            <a:r>
              <a:rPr lang="en-GB" dirty="0" smtClean="0"/>
              <a:t>What do you want to do with it?</a:t>
            </a:r>
          </a:p>
          <a:p>
            <a:pPr lvl="2"/>
            <a:r>
              <a:rPr lang="en-GB" dirty="0" smtClean="0"/>
              <a:t>Functional (transcriptome -&gt; quenching)</a:t>
            </a:r>
          </a:p>
          <a:p>
            <a:pPr lvl="2"/>
            <a:r>
              <a:rPr lang="en-GB" dirty="0" smtClean="0"/>
              <a:t>Metabolome</a:t>
            </a:r>
          </a:p>
          <a:p>
            <a:pPr lvl="2"/>
            <a:r>
              <a:rPr lang="en-GB" i="1" dirty="0" smtClean="0"/>
              <a:t>In vitro </a:t>
            </a:r>
            <a:r>
              <a:rPr lang="en-GB" dirty="0" smtClean="0"/>
              <a:t>fermentations</a:t>
            </a:r>
          </a:p>
          <a:p>
            <a:endParaRPr lang="en-GB" dirty="0"/>
          </a:p>
          <a:p>
            <a:r>
              <a:rPr lang="en-GB" dirty="0" smtClean="0"/>
              <a:t>Freezing (how fast? What temperature? Freezer space)</a:t>
            </a:r>
          </a:p>
          <a:p>
            <a:endParaRPr lang="en-GB" dirty="0"/>
          </a:p>
          <a:p>
            <a:r>
              <a:rPr lang="en-GB" dirty="0" smtClean="0"/>
              <a:t>Pre-label tubes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0C5-A73E-48C6-90B8-1AC6838FC16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431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3" y="230194"/>
            <a:ext cx="8442796" cy="791650"/>
          </a:xfrm>
        </p:spPr>
        <p:txBody>
          <a:bodyPr/>
          <a:lstStyle/>
          <a:p>
            <a:pPr algn="ctr"/>
            <a:r>
              <a:rPr lang="en-GB" dirty="0" smtClean="0"/>
              <a:t>Typical amplicon sequencing workflow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0C5-A73E-48C6-90B8-1AC6838FC164}" type="slidenum">
              <a:rPr lang="en-GB" smtClean="0"/>
              <a:t>6</a:t>
            </a:fld>
            <a:endParaRPr lang="en-GB"/>
          </a:p>
        </p:txBody>
      </p:sp>
      <p:pic>
        <p:nvPicPr>
          <p:cNvPr id="5" name="Picture 2" descr="Image result for 16 s analys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905" y="987885"/>
            <a:ext cx="2485571" cy="5635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52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3" y="230194"/>
            <a:ext cx="8442796" cy="840125"/>
          </a:xfrm>
        </p:spPr>
        <p:txBody>
          <a:bodyPr/>
          <a:lstStyle/>
          <a:p>
            <a:r>
              <a:rPr lang="en-GB" dirty="0" smtClean="0"/>
              <a:t>1. DNA isolation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0C5-A73E-48C6-90B8-1AC6838FC164}" type="slidenum">
              <a:rPr lang="en-GB" smtClean="0"/>
              <a:t>7</a:t>
            </a:fld>
            <a:endParaRPr lang="en-GB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909" y="762000"/>
            <a:ext cx="5634182" cy="484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04091" y="5748618"/>
            <a:ext cx="8347364" cy="75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2058" tIns="41029" rIns="82058" bIns="41029">
            <a:spAutoFit/>
          </a:bodyPr>
          <a:lstStyle/>
          <a:p>
            <a:pPr eaLnBrk="1" hangingPunct="1"/>
            <a:r>
              <a:rPr lang="en-US" altLang="en-US" sz="1100" dirty="0"/>
              <a:t>Kennedy NA, Walker AW, Berry SH, Duncan SH, </a:t>
            </a:r>
            <a:r>
              <a:rPr lang="en-US" altLang="en-US" sz="1100" dirty="0" err="1"/>
              <a:t>Farquarson</a:t>
            </a:r>
            <a:r>
              <a:rPr lang="en-US" altLang="en-US" sz="1100" dirty="0"/>
              <a:t> FM, et al. (2014) The Impact of Different DNA Extraction Kits and Laboratories upon the Assessment of Human Gut Microbiota Composition by 16S </a:t>
            </a:r>
            <a:r>
              <a:rPr lang="en-US" altLang="en-US" sz="1100" dirty="0" err="1"/>
              <a:t>rRNA</a:t>
            </a:r>
            <a:r>
              <a:rPr lang="en-US" altLang="en-US" sz="1100" dirty="0"/>
              <a:t> Gene Sequencing. PLOS ONE 9(2): e88982. https://doi.org/10.1371/journal.pone.0088982</a:t>
            </a:r>
          </a:p>
          <a:p>
            <a:pPr eaLnBrk="1" hangingPunct="1"/>
            <a:r>
              <a:rPr lang="en-US" altLang="en-US" sz="1100" dirty="0">
                <a:hlinkClick r:id="rId3"/>
              </a:rPr>
              <a:t>http://journals.plos.org/plosone/article?id=10.1371/journal.pone.0088982</a:t>
            </a:r>
            <a:endParaRPr lang="en-US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83856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0C5-A73E-48C6-90B8-1AC6838FC164}" type="slidenum">
              <a:rPr lang="en-GB" smtClean="0"/>
              <a:t>8</a:t>
            </a:fld>
            <a:endParaRPr lang="en-GB"/>
          </a:p>
        </p:txBody>
      </p:sp>
      <p:pic>
        <p:nvPicPr>
          <p:cNvPr id="5" name="Picture 2" descr="http://journals.plos.org/plosone/article/figure/image?size=large&amp;id=info:doi/10.1371/journal.pone.0088982.g00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66" y="838925"/>
            <a:ext cx="3167553" cy="285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journals.plos.org/plosone/article/figure/image?size=large&amp;id=info:doi/10.1371/journal.pone.0088982.t00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064" y="3789040"/>
            <a:ext cx="5951775" cy="249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856034"/>
            <a:ext cx="3329370" cy="257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572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rgbClr val="333399"/>
                </a:solidFill>
                <a:latin typeface="Arial" pitchFamily="34" charset="0"/>
              </a:rPr>
              <a:t>Additional considerations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trike="sngStrike" dirty="0" smtClean="0"/>
              <a:t>(</a:t>
            </a:r>
            <a:r>
              <a:rPr lang="nl-NL" strike="sngStrike" dirty="0" err="1" smtClean="0"/>
              <a:t>Preferably</a:t>
            </a:r>
            <a:r>
              <a:rPr lang="nl-NL" strike="sngStrike" dirty="0" smtClean="0"/>
              <a:t>) </a:t>
            </a:r>
            <a:r>
              <a:rPr lang="nl-NL" b="1" dirty="0" err="1" smtClean="0"/>
              <a:t>Don’t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low DNA </a:t>
            </a:r>
            <a:r>
              <a:rPr lang="nl-NL" dirty="0" err="1" smtClean="0"/>
              <a:t>yield</a:t>
            </a:r>
            <a:r>
              <a:rPr lang="nl-NL" dirty="0" smtClean="0"/>
              <a:t> samples</a:t>
            </a:r>
          </a:p>
          <a:p>
            <a:pPr lvl="2"/>
            <a:r>
              <a:rPr lang="nl-NL" dirty="0" err="1" smtClean="0"/>
              <a:t>Can</a:t>
            </a:r>
            <a:r>
              <a:rPr lang="nl-NL" dirty="0" smtClean="0"/>
              <a:t> “</a:t>
            </a:r>
            <a:r>
              <a:rPr lang="nl-NL" dirty="0" err="1" smtClean="0"/>
              <a:t>contaminate</a:t>
            </a:r>
            <a:r>
              <a:rPr lang="nl-NL" dirty="0" smtClean="0"/>
              <a:t>” </a:t>
            </a:r>
            <a:r>
              <a:rPr lang="nl-NL" dirty="0" err="1" smtClean="0"/>
              <a:t>other</a:t>
            </a:r>
            <a:r>
              <a:rPr lang="nl-NL" dirty="0" smtClean="0"/>
              <a:t> samples</a:t>
            </a:r>
          </a:p>
          <a:p>
            <a:r>
              <a:rPr lang="nl-NL" dirty="0" err="1" smtClean="0"/>
              <a:t>Use</a:t>
            </a:r>
            <a:r>
              <a:rPr lang="nl-NL" dirty="0" smtClean="0"/>
              <a:t> </a:t>
            </a:r>
            <a:r>
              <a:rPr lang="nl-NL" dirty="0" err="1" smtClean="0"/>
              <a:t>negative</a:t>
            </a:r>
            <a:r>
              <a:rPr lang="nl-NL" dirty="0" smtClean="0"/>
              <a:t> </a:t>
            </a:r>
            <a:r>
              <a:rPr lang="nl-NL" dirty="0" err="1" smtClean="0"/>
              <a:t>extraction</a:t>
            </a:r>
            <a:r>
              <a:rPr lang="nl-NL" dirty="0" smtClean="0"/>
              <a:t> </a:t>
            </a:r>
            <a:r>
              <a:rPr lang="nl-NL" dirty="0" err="1" smtClean="0"/>
              <a:t>controls</a:t>
            </a:r>
            <a:endParaRPr lang="nl-NL" dirty="0" smtClean="0"/>
          </a:p>
          <a:p>
            <a:r>
              <a:rPr lang="nl-NL" dirty="0" err="1" smtClean="0"/>
              <a:t>Laboratory</a:t>
            </a:r>
            <a:r>
              <a:rPr lang="nl-NL" dirty="0" smtClean="0"/>
              <a:t> </a:t>
            </a:r>
            <a:r>
              <a:rPr lang="nl-NL" dirty="0" err="1" smtClean="0"/>
              <a:t>reagent</a:t>
            </a:r>
            <a:r>
              <a:rPr lang="nl-NL" dirty="0" smtClean="0"/>
              <a:t> </a:t>
            </a:r>
            <a:r>
              <a:rPr lang="nl-NL" dirty="0" err="1" smtClean="0"/>
              <a:t>specific</a:t>
            </a:r>
            <a:r>
              <a:rPr lang="nl-NL" dirty="0" smtClean="0"/>
              <a:t> </a:t>
            </a:r>
            <a:r>
              <a:rPr lang="nl-NL" dirty="0" err="1" smtClean="0"/>
              <a:t>microbiota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7006" t="8000" r="46588" b="50000"/>
          <a:stretch/>
        </p:blipFill>
        <p:spPr>
          <a:xfrm>
            <a:off x="4876800" y="5024636"/>
            <a:ext cx="3810000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7138" t="23400" r="46588" b="40900"/>
          <a:stretch/>
        </p:blipFill>
        <p:spPr>
          <a:xfrm>
            <a:off x="457200" y="4745283"/>
            <a:ext cx="3131740" cy="12880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37006" t="28300" r="45931" b="59100"/>
          <a:stretch/>
        </p:blipFill>
        <p:spPr>
          <a:xfrm>
            <a:off x="3419872" y="3918490"/>
            <a:ext cx="5472608" cy="75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5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ageningen UR">
  <a:themeElements>
    <a:clrScheme name="Wageningen UR witte achtergrond">
      <a:dk1>
        <a:srgbClr val="005172"/>
      </a:dk1>
      <a:lt1>
        <a:srgbClr val="FFFFFF"/>
      </a:lt1>
      <a:dk2>
        <a:srgbClr val="34B233"/>
      </a:dk2>
      <a:lt2>
        <a:srgbClr val="005172"/>
      </a:lt2>
      <a:accent1>
        <a:srgbClr val="519FD7"/>
      </a:accent1>
      <a:accent2>
        <a:srgbClr val="A59D95"/>
      </a:accent2>
      <a:accent3>
        <a:srgbClr val="D5D2CA"/>
      </a:accent3>
      <a:accent4>
        <a:srgbClr val="FF7900"/>
      </a:accent4>
      <a:accent5>
        <a:srgbClr val="00549F"/>
      </a:accent5>
      <a:accent6>
        <a:srgbClr val="000000"/>
      </a:accent6>
      <a:hlink>
        <a:srgbClr val="00549F"/>
      </a:hlink>
      <a:folHlink>
        <a:srgbClr val="000000"/>
      </a:folHlink>
    </a:clrScheme>
    <a:fontScheme name="Wageningen U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ts val="1800"/>
          </a:lnSpc>
          <a:defRPr sz="1400" dirty="0" err="1" smtClean="0">
            <a:latin typeface="Verdan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1056</TotalTime>
  <Words>792</Words>
  <Application>Microsoft Office PowerPoint</Application>
  <PresentationFormat>On-screen Show (4:3)</PresentationFormat>
  <Paragraphs>197</Paragraphs>
  <Slides>26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Calibri</vt:lpstr>
      <vt:lpstr>Calibri Light</vt:lpstr>
      <vt:lpstr>Microsoft Tai Le</vt:lpstr>
      <vt:lpstr>Source Sans Pro</vt:lpstr>
      <vt:lpstr>Verdana</vt:lpstr>
      <vt:lpstr>Wingdings</vt:lpstr>
      <vt:lpstr>Wageningen UR</vt:lpstr>
      <vt:lpstr>Office Theme</vt:lpstr>
      <vt:lpstr>1_Office Theme</vt:lpstr>
      <vt:lpstr>PowerPoint Presentation</vt:lpstr>
      <vt:lpstr>Some learning goals</vt:lpstr>
      <vt:lpstr>PowerPoint Presentation</vt:lpstr>
      <vt:lpstr>Microbial biomarkers for obesity</vt:lpstr>
      <vt:lpstr>Before sample prep/data generation</vt:lpstr>
      <vt:lpstr>Typical amplicon sequencing workflow</vt:lpstr>
      <vt:lpstr>1. DNA isolation</vt:lpstr>
      <vt:lpstr>PowerPoint Presentation</vt:lpstr>
      <vt:lpstr>Additional considerations</vt:lpstr>
      <vt:lpstr>2. Barcoded PCR:  Primers &amp; Region: Coverage, Resolution, bias</vt:lpstr>
      <vt:lpstr>2. Barcoded PCR: Primers In silico Coverage</vt:lpstr>
      <vt:lpstr>2. Barcoded PCR: Primers Resolution</vt:lpstr>
      <vt:lpstr>16S rRNA gene based approaches</vt:lpstr>
      <vt:lpstr>2. Barcoded PCR: Primers Bias</vt:lpstr>
      <vt:lpstr>2. Barcoded PCR: Primers No universal primer (yet ?)</vt:lpstr>
      <vt:lpstr>2. Barcoded PCR: barcoding strategy</vt:lpstr>
      <vt:lpstr>Analysis pipeline</vt:lpstr>
      <vt:lpstr>Analysis pipeline OTU picking</vt:lpstr>
      <vt:lpstr>Analysis pipeline: OTU picking</vt:lpstr>
      <vt:lpstr>Analysis pipeline Taxonomic classification</vt:lpstr>
      <vt:lpstr>Challenges</vt:lpstr>
      <vt:lpstr>PowerPoint Presentation</vt:lpstr>
      <vt:lpstr>Microbial biomarkers</vt:lpstr>
      <vt:lpstr>Pros &amp; cons</vt:lpstr>
      <vt:lpstr>Keep in mind/challenges/interpretation</vt:lpstr>
      <vt:lpstr>Recap</vt:lpstr>
    </vt:vector>
  </TitlesOfParts>
  <Company>Wageningen University and Research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Hermes, Gerben</dc:creator>
  <cp:lastModifiedBy>Hermes, Gerben</cp:lastModifiedBy>
  <cp:revision>63</cp:revision>
  <dcterms:created xsi:type="dcterms:W3CDTF">2017-11-21T11:43:32Z</dcterms:created>
  <dcterms:modified xsi:type="dcterms:W3CDTF">2018-05-28T06:15:22Z</dcterms:modified>
</cp:coreProperties>
</file>